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5" d="100"/>
          <a:sy n="105" d="100"/>
        </p:scale>
        <p:origin x="1716" y="11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3DBD575-F6B4-4A45-AEAD-9371A16A9D54}" type="datetimeFigureOut">
              <a:rPr lang="en-US" smtClean="0"/>
              <a:t>3/23/2018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A3047D-E8F4-4072-A746-C06CA2567C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72350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A3047D-E8F4-4072-A746-C06CA2567C82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587357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A3047D-E8F4-4072-A746-C06CA2567C82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13827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0BEF19-4ED6-4A83-B1DD-B92D153FF2B9}" type="datetimeFigureOut">
              <a:rPr lang="en-US" smtClean="0"/>
              <a:t>3/23/2018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0FBD74-BAFA-459D-BAC2-86B28C891B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61592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0BEF19-4ED6-4A83-B1DD-B92D153FF2B9}" type="datetimeFigureOut">
              <a:rPr lang="en-US" smtClean="0"/>
              <a:t>3/23/2018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0FBD74-BAFA-459D-BAC2-86B28C891B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95862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0BEF19-4ED6-4A83-B1DD-B92D153FF2B9}" type="datetimeFigureOut">
              <a:rPr lang="en-US" smtClean="0"/>
              <a:t>3/23/2018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0FBD74-BAFA-459D-BAC2-86B28C891B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65047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0BEF19-4ED6-4A83-B1DD-B92D153FF2B9}" type="datetimeFigureOut">
              <a:rPr lang="en-US" smtClean="0"/>
              <a:t>3/23/2018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0FBD74-BAFA-459D-BAC2-86B28C891B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73885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0BEF19-4ED6-4A83-B1DD-B92D153FF2B9}" type="datetimeFigureOut">
              <a:rPr lang="en-US" smtClean="0"/>
              <a:t>3/23/2018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0FBD74-BAFA-459D-BAC2-86B28C891B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43800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0BEF19-4ED6-4A83-B1DD-B92D153FF2B9}" type="datetimeFigureOut">
              <a:rPr lang="en-US" smtClean="0"/>
              <a:t>3/23/2018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0FBD74-BAFA-459D-BAC2-86B28C891B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71868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0BEF19-4ED6-4A83-B1DD-B92D153FF2B9}" type="datetimeFigureOut">
              <a:rPr lang="en-US" smtClean="0"/>
              <a:t>3/23/2018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0FBD74-BAFA-459D-BAC2-86B28C891B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92888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0BEF19-4ED6-4A83-B1DD-B92D153FF2B9}" type="datetimeFigureOut">
              <a:rPr lang="en-US" smtClean="0"/>
              <a:t>3/23/2018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0FBD74-BAFA-459D-BAC2-86B28C891B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07059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0BEF19-4ED6-4A83-B1DD-B92D153FF2B9}" type="datetimeFigureOut">
              <a:rPr lang="en-US" smtClean="0"/>
              <a:t>3/23/2018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0FBD74-BAFA-459D-BAC2-86B28C891B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95938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0BEF19-4ED6-4A83-B1DD-B92D153FF2B9}" type="datetimeFigureOut">
              <a:rPr lang="en-US" smtClean="0"/>
              <a:t>3/23/2018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0FBD74-BAFA-459D-BAC2-86B28C891B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31615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0BEF19-4ED6-4A83-B1DD-B92D153FF2B9}" type="datetimeFigureOut">
              <a:rPr lang="en-US" smtClean="0"/>
              <a:t>3/23/2018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0FBD74-BAFA-459D-BAC2-86B28C891B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08830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0BEF19-4ED6-4A83-B1DD-B92D153FF2B9}" type="datetimeFigureOut">
              <a:rPr lang="en-US" smtClean="0"/>
              <a:t>3/23/2018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0FBD74-BAFA-459D-BAC2-86B28C891B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42422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838201"/>
            <a:ext cx="7772400" cy="2762250"/>
          </a:xfrm>
        </p:spPr>
        <p:txBody>
          <a:bodyPr>
            <a:noAutofit/>
          </a:bodyPr>
          <a:lstStyle/>
          <a:p>
            <a:r>
              <a:rPr lang="en-US" u="sng" dirty="0" smtClean="0">
                <a:solidFill>
                  <a:srgbClr val="0070C0"/>
                </a:solidFill>
                <a:latin typeface="Helvetica" panose="020B0604020202020204" pitchFamily="34" charset="0"/>
                <a:ea typeface="Verdana" panose="020B0604030504040204" pitchFamily="34" charset="0"/>
                <a:cs typeface="Helvetica" panose="020B0604020202020204" pitchFamily="34" charset="0"/>
              </a:rPr>
              <a:t/>
            </a:r>
            <a:br>
              <a:rPr lang="en-US" u="sng" dirty="0" smtClean="0">
                <a:solidFill>
                  <a:srgbClr val="0070C0"/>
                </a:solidFill>
                <a:latin typeface="Helvetica" panose="020B0604020202020204" pitchFamily="34" charset="0"/>
                <a:ea typeface="Verdana" panose="020B0604030504040204" pitchFamily="34" charset="0"/>
                <a:cs typeface="Helvetica" panose="020B0604020202020204" pitchFamily="34" charset="0"/>
              </a:rPr>
            </a:br>
            <a:r>
              <a:rPr lang="en-US" u="sng" dirty="0" smtClean="0">
                <a:solidFill>
                  <a:srgbClr val="0070C0"/>
                </a:solidFill>
                <a:latin typeface="Helvetica" panose="020B0604020202020204" pitchFamily="34" charset="0"/>
                <a:ea typeface="Verdana" panose="020B0604030504040204" pitchFamily="34" charset="0"/>
                <a:cs typeface="Helvetica" panose="020B0604020202020204" pitchFamily="34" charset="0"/>
              </a:rPr>
              <a:t>Commercial Real Estate</a:t>
            </a:r>
            <a:r>
              <a:rPr lang="en-US" u="sng" dirty="0">
                <a:solidFill>
                  <a:srgbClr val="0070C0"/>
                </a:solidFill>
                <a:latin typeface="Helvetica" panose="020B0604020202020204" pitchFamily="34" charset="0"/>
                <a:ea typeface="Verdana" panose="020B0604030504040204" pitchFamily="34" charset="0"/>
                <a:cs typeface="Helvetica" panose="020B0604020202020204" pitchFamily="34" charset="0"/>
              </a:rPr>
              <a:t/>
            </a:r>
            <a:br>
              <a:rPr lang="en-US" u="sng" dirty="0">
                <a:solidFill>
                  <a:srgbClr val="0070C0"/>
                </a:solidFill>
                <a:latin typeface="Helvetica" panose="020B0604020202020204" pitchFamily="34" charset="0"/>
                <a:ea typeface="Verdana" panose="020B0604030504040204" pitchFamily="34" charset="0"/>
                <a:cs typeface="Helvetica" panose="020B0604020202020204" pitchFamily="34" charset="0"/>
              </a:rPr>
            </a:br>
            <a:r>
              <a:rPr lang="en-US" u="sng" dirty="0" smtClean="0">
                <a:solidFill>
                  <a:srgbClr val="0070C0"/>
                </a:solidFill>
                <a:latin typeface="Helvetica" panose="020B0604020202020204" pitchFamily="34" charset="0"/>
                <a:ea typeface="Verdana" panose="020B0604030504040204" pitchFamily="34" charset="0"/>
                <a:cs typeface="Helvetica" panose="020B0604020202020204" pitchFamily="34" charset="0"/>
              </a:rPr>
              <a:t/>
            </a:r>
            <a:br>
              <a:rPr lang="en-US" u="sng" dirty="0" smtClean="0">
                <a:solidFill>
                  <a:srgbClr val="0070C0"/>
                </a:solidFill>
                <a:latin typeface="Helvetica" panose="020B0604020202020204" pitchFamily="34" charset="0"/>
                <a:ea typeface="Verdana" panose="020B0604030504040204" pitchFamily="34" charset="0"/>
                <a:cs typeface="Helvetica" panose="020B0604020202020204" pitchFamily="34" charset="0"/>
              </a:rPr>
            </a:br>
            <a:r>
              <a:rPr lang="en-US" u="sng" dirty="0" smtClean="0">
                <a:solidFill>
                  <a:srgbClr val="0070C0"/>
                </a:solidFill>
                <a:latin typeface="Helvetica" panose="020B0604020202020204" pitchFamily="34" charset="0"/>
                <a:ea typeface="Verdana" panose="020B0604030504040204" pitchFamily="34" charset="0"/>
                <a:cs typeface="Helvetica" panose="020B0604020202020204" pitchFamily="34" charset="0"/>
              </a:rPr>
              <a:t>Income Property Analysis</a:t>
            </a:r>
            <a:r>
              <a:rPr lang="en-US" u="sng" dirty="0" smtClean="0">
                <a:solidFill>
                  <a:srgbClr val="0070C0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/>
            </a:r>
            <a:br>
              <a:rPr lang="en-US" u="sng" dirty="0" smtClean="0">
                <a:solidFill>
                  <a:srgbClr val="0070C0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</a:br>
            <a:endParaRPr lang="en-US" u="sng" dirty="0" smtClean="0">
              <a:solidFill>
                <a:srgbClr val="0070C0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 smtClean="0"/>
          </a:p>
          <a:p>
            <a:r>
              <a:rPr lang="en-US" sz="4000" dirty="0" smtClean="0">
                <a:solidFill>
                  <a:srgbClr val="0070C0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Roy I. Barzel</a:t>
            </a:r>
            <a:endParaRPr lang="en-US" sz="4000" dirty="0">
              <a:solidFill>
                <a:srgbClr val="0070C0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2505176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u="sng" dirty="0">
                <a:solidFill>
                  <a:srgbClr val="0070C0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Underwriting Income Properties</a:t>
            </a:r>
            <a:endParaRPr lang="en-US" dirty="0"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623888" lvl="5" indent="-333375" algn="ctr">
              <a:buNone/>
            </a:pPr>
            <a:r>
              <a:rPr lang="en-US" sz="3200" b="1" u="sng" dirty="0">
                <a:solidFill>
                  <a:srgbClr val="0070C0"/>
                </a:solidFill>
                <a:latin typeface="Helvetica" panose="020B0604020202020204" pitchFamily="34" charset="0"/>
                <a:ea typeface="Verdana" panose="020B0604030504040204" pitchFamily="34" charset="0"/>
                <a:cs typeface="Helvetica" panose="020B0604020202020204" pitchFamily="34" charset="0"/>
              </a:rPr>
              <a:t>Market Risk</a:t>
            </a:r>
          </a:p>
          <a:p>
            <a:pPr marL="290513" lvl="5" indent="0">
              <a:buNone/>
            </a:pPr>
            <a:endParaRPr lang="en-US" sz="1000" dirty="0" smtClean="0">
              <a:solidFill>
                <a:srgbClr val="0070C0"/>
              </a:solidFill>
              <a:latin typeface="Helvetica" panose="020B0604020202020204" pitchFamily="34" charset="0"/>
              <a:ea typeface="Verdana" panose="020B0604030504040204" pitchFamily="34" charset="0"/>
              <a:cs typeface="Helvetica" panose="020B0604020202020204" pitchFamily="34" charset="0"/>
            </a:endParaRPr>
          </a:p>
          <a:p>
            <a:pPr marL="623888" lvl="5" indent="-333375">
              <a:buFont typeface="Wingdings" pitchFamily="2" charset="2"/>
              <a:buChar char="Ø"/>
            </a:pPr>
            <a:r>
              <a:rPr lang="en-US" dirty="0" smtClean="0">
                <a:solidFill>
                  <a:srgbClr val="0070C0"/>
                </a:solidFill>
                <a:latin typeface="Helvetica" panose="020B0604020202020204" pitchFamily="34" charset="0"/>
                <a:ea typeface="Verdana" panose="020B0604030504040204" pitchFamily="34" charset="0"/>
                <a:cs typeface="Helvetica" panose="020B0604020202020204" pitchFamily="34" charset="0"/>
              </a:rPr>
              <a:t>What </a:t>
            </a:r>
            <a:r>
              <a:rPr lang="en-US" dirty="0">
                <a:solidFill>
                  <a:srgbClr val="0070C0"/>
                </a:solidFill>
                <a:latin typeface="Helvetica" panose="020B0604020202020204" pitchFamily="34" charset="0"/>
                <a:ea typeface="Verdana" panose="020B0604030504040204" pitchFamily="34" charset="0"/>
                <a:cs typeface="Helvetica" panose="020B0604020202020204" pitchFamily="34" charset="0"/>
              </a:rPr>
              <a:t>is the relationship between demand and supply? </a:t>
            </a:r>
          </a:p>
          <a:p>
            <a:pPr marL="623888" lvl="5" indent="-333375">
              <a:buNone/>
            </a:pPr>
            <a:endParaRPr lang="en-US" sz="1400" dirty="0">
              <a:solidFill>
                <a:srgbClr val="0070C0"/>
              </a:solidFill>
              <a:latin typeface="Helvetica" panose="020B0604020202020204" pitchFamily="34" charset="0"/>
              <a:ea typeface="Verdana" panose="020B0604030504040204" pitchFamily="34" charset="0"/>
              <a:cs typeface="Helvetica" panose="020B0604020202020204" pitchFamily="34" charset="0"/>
            </a:endParaRPr>
          </a:p>
          <a:p>
            <a:pPr marL="623888" lvl="5" indent="-333375">
              <a:buFont typeface="Wingdings" pitchFamily="2" charset="2"/>
              <a:buChar char="Ø"/>
            </a:pPr>
            <a:r>
              <a:rPr lang="en-US" dirty="0">
                <a:solidFill>
                  <a:srgbClr val="0070C0"/>
                </a:solidFill>
                <a:latin typeface="Helvetica" panose="020B0604020202020204" pitchFamily="34" charset="0"/>
                <a:ea typeface="Verdana" panose="020B0604030504040204" pitchFamily="34" charset="0"/>
                <a:cs typeface="Helvetica" panose="020B0604020202020204" pitchFamily="34" charset="0"/>
              </a:rPr>
              <a:t>How much supply is under construction?</a:t>
            </a:r>
          </a:p>
          <a:p>
            <a:pPr marL="623888" lvl="5" indent="-333375">
              <a:buNone/>
            </a:pPr>
            <a:endParaRPr lang="en-US" sz="1400" dirty="0">
              <a:solidFill>
                <a:srgbClr val="0070C0"/>
              </a:solidFill>
              <a:latin typeface="Helvetica" panose="020B0604020202020204" pitchFamily="34" charset="0"/>
              <a:ea typeface="Verdana" panose="020B0604030504040204" pitchFamily="34" charset="0"/>
              <a:cs typeface="Helvetica" panose="020B0604020202020204" pitchFamily="34" charset="0"/>
            </a:endParaRPr>
          </a:p>
          <a:p>
            <a:pPr marL="623888" lvl="5" indent="-333375">
              <a:buFont typeface="Wingdings" pitchFamily="2" charset="2"/>
              <a:buChar char="Ø"/>
            </a:pPr>
            <a:r>
              <a:rPr lang="en-US" dirty="0">
                <a:solidFill>
                  <a:srgbClr val="0070C0"/>
                </a:solidFill>
                <a:latin typeface="Helvetica" panose="020B0604020202020204" pitchFamily="34" charset="0"/>
                <a:ea typeface="Verdana" panose="020B0604030504040204" pitchFamily="34" charset="0"/>
                <a:cs typeface="Helvetica" panose="020B0604020202020204" pitchFamily="34" charset="0"/>
              </a:rPr>
              <a:t>What has absorption been, i.e., sq. ft. absorbed in that market over the past few quarters</a:t>
            </a:r>
          </a:p>
          <a:p>
            <a:pPr marL="623888" lvl="5" indent="-333375">
              <a:buNone/>
            </a:pPr>
            <a:endParaRPr lang="en-US" sz="1400" dirty="0">
              <a:solidFill>
                <a:srgbClr val="0070C0"/>
              </a:solidFill>
              <a:latin typeface="Helvetica" panose="020B0604020202020204" pitchFamily="34" charset="0"/>
              <a:ea typeface="Verdana" panose="020B0604030504040204" pitchFamily="34" charset="0"/>
              <a:cs typeface="Helvetica" panose="020B0604020202020204" pitchFamily="34" charset="0"/>
            </a:endParaRPr>
          </a:p>
          <a:p>
            <a:pPr marL="623888" lvl="5" indent="-333375">
              <a:buFont typeface="Wingdings" pitchFamily="2" charset="2"/>
              <a:buChar char="Ø"/>
            </a:pPr>
            <a:r>
              <a:rPr lang="en-US" dirty="0">
                <a:solidFill>
                  <a:srgbClr val="0070C0"/>
                </a:solidFill>
                <a:latin typeface="Helvetica" panose="020B0604020202020204" pitchFamily="34" charset="0"/>
                <a:ea typeface="Verdana" panose="020B0604030504040204" pitchFamily="34" charset="0"/>
                <a:cs typeface="Helvetica" panose="020B0604020202020204" pitchFamily="34" charset="0"/>
              </a:rPr>
              <a:t>What is the health of the local economy – job creation, major </a:t>
            </a:r>
            <a:r>
              <a:rPr lang="en-US" dirty="0" smtClean="0">
                <a:solidFill>
                  <a:srgbClr val="0070C0"/>
                </a:solidFill>
                <a:latin typeface="Helvetica" panose="020B0604020202020204" pitchFamily="34" charset="0"/>
                <a:ea typeface="Verdana" panose="020B0604030504040204" pitchFamily="34" charset="0"/>
                <a:cs typeface="Helvetica" panose="020B0604020202020204" pitchFamily="34" charset="0"/>
              </a:rPr>
              <a:t>employers</a:t>
            </a:r>
          </a:p>
          <a:p>
            <a:pPr marL="290513" lvl="5" indent="0">
              <a:buNone/>
            </a:pPr>
            <a:endParaRPr lang="en-US" sz="1400" dirty="0">
              <a:solidFill>
                <a:srgbClr val="0070C0"/>
              </a:solidFill>
              <a:latin typeface="Helvetica" panose="020B0604020202020204" pitchFamily="34" charset="0"/>
              <a:ea typeface="Verdana" panose="020B0604030504040204" pitchFamily="34" charset="0"/>
              <a:cs typeface="Helvetica" panose="020B0604020202020204" pitchFamily="34" charset="0"/>
            </a:endParaRPr>
          </a:p>
          <a:p>
            <a:pPr marL="623888" lvl="5" indent="-333375">
              <a:buFont typeface="Wingdings" pitchFamily="2" charset="2"/>
              <a:buChar char="Ø"/>
            </a:pPr>
            <a:r>
              <a:rPr lang="en-US" dirty="0" smtClean="0">
                <a:solidFill>
                  <a:srgbClr val="0070C0"/>
                </a:solidFill>
                <a:latin typeface="Helvetica" panose="020B0604020202020204" pitchFamily="34" charset="0"/>
                <a:ea typeface="Verdana" panose="020B0604030504040204" pitchFamily="34" charset="0"/>
                <a:cs typeface="Helvetica" panose="020B0604020202020204" pitchFamily="34" charset="0"/>
              </a:rPr>
              <a:t>Where </a:t>
            </a:r>
            <a:r>
              <a:rPr lang="en-US" dirty="0">
                <a:solidFill>
                  <a:srgbClr val="0070C0"/>
                </a:solidFill>
                <a:latin typeface="Helvetica" panose="020B0604020202020204" pitchFamily="34" charset="0"/>
                <a:ea typeface="Verdana" panose="020B0604030504040204" pitchFamily="34" charset="0"/>
                <a:cs typeface="Helvetica" panose="020B0604020202020204" pitchFamily="34" charset="0"/>
              </a:rPr>
              <a:t>is this product type in the cycle?</a:t>
            </a:r>
          </a:p>
        </p:txBody>
      </p:sp>
    </p:spTree>
    <p:extLst>
      <p:ext uri="{BB962C8B-B14F-4D97-AF65-F5344CB8AC3E}">
        <p14:creationId xmlns:p14="http://schemas.microsoft.com/office/powerpoint/2010/main" val="408011579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u="sng" dirty="0">
                <a:solidFill>
                  <a:srgbClr val="0070C0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Underwriting Income Properties</a:t>
            </a:r>
            <a:endParaRPr lang="en-US" dirty="0"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r>
              <a:rPr lang="en-US" b="1" u="sng" dirty="0">
                <a:solidFill>
                  <a:srgbClr val="0070C0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Financial Factors</a:t>
            </a:r>
            <a:endParaRPr lang="en-US" sz="2800" dirty="0">
              <a:solidFill>
                <a:srgbClr val="0070C0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>
              <a:buFont typeface="Wingdings" pitchFamily="2" charset="2"/>
              <a:buChar char="Ø"/>
            </a:pPr>
            <a:endParaRPr lang="en-US" sz="1200" dirty="0" smtClean="0">
              <a:solidFill>
                <a:srgbClr val="0070C0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>
              <a:buFont typeface="Wingdings" pitchFamily="2" charset="2"/>
              <a:buChar char="Ø"/>
            </a:pPr>
            <a:r>
              <a:rPr lang="en-US" sz="2400" dirty="0" smtClean="0">
                <a:solidFill>
                  <a:srgbClr val="0070C0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Amount </a:t>
            </a:r>
            <a:r>
              <a:rPr lang="en-US" sz="2400" dirty="0">
                <a:solidFill>
                  <a:srgbClr val="0070C0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of borrower cash equity. Said another way, the level of cash flow relative to the </a:t>
            </a:r>
            <a:r>
              <a:rPr lang="en-US" sz="2400" dirty="0" smtClean="0">
                <a:solidFill>
                  <a:srgbClr val="0070C0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debt</a:t>
            </a:r>
          </a:p>
          <a:p>
            <a:pPr marL="0" indent="0">
              <a:buNone/>
            </a:pPr>
            <a:endParaRPr lang="en-US" sz="1200" dirty="0">
              <a:solidFill>
                <a:srgbClr val="0070C0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marL="914400" lvl="2" indent="-290513">
              <a:buFont typeface="Courier New" pitchFamily="49" charset="0"/>
              <a:buChar char="o"/>
            </a:pPr>
            <a:r>
              <a:rPr lang="en-US" sz="2000" dirty="0">
                <a:solidFill>
                  <a:srgbClr val="0070C0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Value creation in other ways is sometimes valid. For example, holding land for a long time, getting land rezoned or a site plan approved</a:t>
            </a:r>
            <a:endParaRPr lang="en-US" dirty="0"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520374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u="sng" dirty="0">
                <a:solidFill>
                  <a:srgbClr val="0070C0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Underwriting Income Properties</a:t>
            </a:r>
            <a:endParaRPr lang="en-US" dirty="0"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4754563"/>
          </a:xfrm>
        </p:spPr>
        <p:txBody>
          <a:bodyPr>
            <a:normAutofit fontScale="92500" lnSpcReduction="10000"/>
          </a:bodyPr>
          <a:lstStyle/>
          <a:p>
            <a:pPr algn="ctr">
              <a:buNone/>
            </a:pPr>
            <a:r>
              <a:rPr lang="en-US" b="1" u="sng" dirty="0">
                <a:solidFill>
                  <a:srgbClr val="0070C0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Cushions of protection</a:t>
            </a:r>
          </a:p>
          <a:p>
            <a:pPr>
              <a:buFont typeface="Wingdings" pitchFamily="2" charset="2"/>
              <a:buChar char="Ø"/>
            </a:pPr>
            <a:r>
              <a:rPr lang="en-US" sz="2400" dirty="0">
                <a:solidFill>
                  <a:srgbClr val="0070C0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What is the magnitude, stability and predictability of cash flow?</a:t>
            </a:r>
          </a:p>
          <a:p>
            <a:pPr marL="858838" lvl="2" indent="-234950">
              <a:buFont typeface="Courier New" pitchFamily="49" charset="0"/>
              <a:buChar char="o"/>
            </a:pPr>
            <a:r>
              <a:rPr lang="en-US" sz="1800" dirty="0">
                <a:solidFill>
                  <a:srgbClr val="0070C0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Number of tenants, tenant  turnover, tenant financial strength, trend in rents, landlord concessions, vacancy rates, stability of supply/demand</a:t>
            </a:r>
          </a:p>
          <a:p>
            <a:pPr marL="858838" lvl="2" indent="-234950">
              <a:buFont typeface="Courier New" pitchFamily="49" charset="0"/>
              <a:buChar char="o"/>
            </a:pPr>
            <a:r>
              <a:rPr lang="en-US" sz="1800" dirty="0">
                <a:solidFill>
                  <a:srgbClr val="0070C0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Underwrite to a required debt service coverage (“DSC”) </a:t>
            </a:r>
            <a:r>
              <a:rPr lang="en-US" sz="1800" dirty="0">
                <a:solidFill>
                  <a:srgbClr val="FF0000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and</a:t>
            </a:r>
            <a:r>
              <a:rPr lang="en-US" sz="1800" dirty="0">
                <a:solidFill>
                  <a:srgbClr val="0070C0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 Debt Yield</a:t>
            </a:r>
          </a:p>
          <a:p>
            <a:pPr marL="858838" lvl="2" indent="-234950">
              <a:buFont typeface="Courier New" pitchFamily="49" charset="0"/>
              <a:buChar char="o"/>
            </a:pPr>
            <a:r>
              <a:rPr lang="en-US" sz="1800" dirty="0">
                <a:solidFill>
                  <a:srgbClr val="0070C0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Many banks use debt yields, or they “normalize” debt service by recasting at a given interest rate and amortization, e.g., 3.5%, 15 years (8.58% constant)</a:t>
            </a:r>
          </a:p>
          <a:p>
            <a:pPr marL="858838" lvl="2" indent="-234950">
              <a:buFont typeface="Courier New" pitchFamily="49" charset="0"/>
              <a:buChar char="o"/>
            </a:pPr>
            <a:r>
              <a:rPr lang="en-US" sz="1800" dirty="0">
                <a:solidFill>
                  <a:srgbClr val="0070C0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Another way to benchmark is to establish a target Debt Yield (NOI/Debt) for each property type. </a:t>
            </a:r>
            <a:r>
              <a:rPr lang="en-US" sz="1800" u="sng" dirty="0">
                <a:solidFill>
                  <a:srgbClr val="0070C0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Ex</a:t>
            </a:r>
            <a:r>
              <a:rPr lang="en-US" sz="1800" dirty="0">
                <a:solidFill>
                  <a:srgbClr val="0070C0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 - requiring a 10% Debt Yield for apartments </a:t>
            </a:r>
          </a:p>
          <a:p>
            <a:pPr marL="858838" lvl="2" indent="-234950">
              <a:buFont typeface="Courier New" pitchFamily="49" charset="0"/>
              <a:buChar char="o"/>
            </a:pPr>
            <a:r>
              <a:rPr lang="en-US" sz="1800" dirty="0">
                <a:solidFill>
                  <a:srgbClr val="0070C0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Require higher DSC for hotels, unanchored shopping centers, older properties</a:t>
            </a:r>
          </a:p>
          <a:p>
            <a:pPr marL="858838" lvl="2" indent="-234950">
              <a:buFont typeface="Courier New" pitchFamily="49" charset="0"/>
              <a:buChar char="o"/>
            </a:pPr>
            <a:r>
              <a:rPr lang="en-US" sz="1800" dirty="0">
                <a:solidFill>
                  <a:srgbClr val="0070C0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Stabilized apartments are the least risky product type, as long as you don’t over-leverage the property</a:t>
            </a:r>
          </a:p>
          <a:p>
            <a:pPr marL="858838" lvl="2" indent="-234950">
              <a:buFont typeface="Courier New" pitchFamily="49" charset="0"/>
              <a:buChar char="o"/>
            </a:pPr>
            <a:r>
              <a:rPr lang="en-US" sz="1800" dirty="0">
                <a:solidFill>
                  <a:srgbClr val="0070C0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Lease terms and conditions</a:t>
            </a:r>
          </a:p>
        </p:txBody>
      </p:sp>
    </p:spTree>
    <p:extLst>
      <p:ext uri="{BB962C8B-B14F-4D97-AF65-F5344CB8AC3E}">
        <p14:creationId xmlns:p14="http://schemas.microsoft.com/office/powerpoint/2010/main" val="191033434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u="sng" dirty="0">
                <a:solidFill>
                  <a:srgbClr val="0070C0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Underwriting Income Properties</a:t>
            </a:r>
            <a:endParaRPr lang="en-US" dirty="0"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algn="ctr">
              <a:buNone/>
            </a:pPr>
            <a:r>
              <a:rPr lang="en-US" b="1" u="sng" dirty="0">
                <a:solidFill>
                  <a:srgbClr val="0070C0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Other Cushions of Protection</a:t>
            </a:r>
            <a:endParaRPr lang="en-US" dirty="0">
              <a:solidFill>
                <a:srgbClr val="0070C0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>
              <a:buFont typeface="Wingdings" pitchFamily="2" charset="2"/>
              <a:buChar char="Ø"/>
            </a:pPr>
            <a:r>
              <a:rPr lang="en-US" dirty="0">
                <a:solidFill>
                  <a:srgbClr val="0070C0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Guarantor liquidity, underleveraged properties</a:t>
            </a:r>
          </a:p>
          <a:p>
            <a:pPr>
              <a:buFont typeface="Wingdings" pitchFamily="2" charset="2"/>
              <a:buChar char="Ø"/>
            </a:pPr>
            <a:r>
              <a:rPr lang="en-US" dirty="0">
                <a:solidFill>
                  <a:srgbClr val="0070C0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Outside sources of income, e.g., doctors, lawyers</a:t>
            </a:r>
          </a:p>
          <a:p>
            <a:pPr>
              <a:buFont typeface="Wingdings" pitchFamily="2" charset="2"/>
              <a:buChar char="Ø"/>
            </a:pPr>
            <a:r>
              <a:rPr lang="en-US" dirty="0">
                <a:solidFill>
                  <a:srgbClr val="0070C0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Borrowing capacity with other lenders</a:t>
            </a:r>
          </a:p>
          <a:p>
            <a:pPr>
              <a:buFont typeface="Wingdings" pitchFamily="2" charset="2"/>
              <a:buChar char="Ø"/>
            </a:pPr>
            <a:r>
              <a:rPr lang="en-US" dirty="0">
                <a:solidFill>
                  <a:srgbClr val="0070C0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Covenants – DSC covenants, liquidity covenants</a:t>
            </a:r>
          </a:p>
          <a:p>
            <a:pPr marL="0" indent="0">
              <a:buNone/>
            </a:pPr>
            <a:endParaRPr lang="en-US" dirty="0">
              <a:solidFill>
                <a:srgbClr val="0070C0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marL="0" indent="0">
              <a:buNone/>
            </a:pPr>
            <a:r>
              <a:rPr lang="en-US" dirty="0">
                <a:solidFill>
                  <a:srgbClr val="0070C0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Critical to understand guarantor’s contingent liabilities and global cash flow to determine the level of support</a:t>
            </a:r>
          </a:p>
          <a:p>
            <a:pPr marL="0" indent="0">
              <a:buNone/>
            </a:pPr>
            <a:endParaRPr lang="en-US" sz="2800" dirty="0">
              <a:solidFill>
                <a:srgbClr val="0070C0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marL="0" indent="0">
              <a:buNone/>
            </a:pPr>
            <a:r>
              <a:rPr lang="en-US" dirty="0">
                <a:solidFill>
                  <a:srgbClr val="0070C0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In addition to determining guarantor </a:t>
            </a:r>
            <a:r>
              <a:rPr lang="en-US" u="sng" dirty="0">
                <a:solidFill>
                  <a:srgbClr val="0070C0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Capacity</a:t>
            </a:r>
            <a:r>
              <a:rPr lang="en-US" dirty="0">
                <a:solidFill>
                  <a:srgbClr val="0070C0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 to support the debt, what can we conclude about their </a:t>
            </a:r>
            <a:r>
              <a:rPr lang="en-US" u="sng" dirty="0">
                <a:solidFill>
                  <a:srgbClr val="0070C0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Willingness</a:t>
            </a:r>
            <a:r>
              <a:rPr lang="en-US" dirty="0">
                <a:solidFill>
                  <a:srgbClr val="0070C0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, i.e., character?</a:t>
            </a:r>
            <a:endParaRPr lang="en-US" u="sng" dirty="0">
              <a:solidFill>
                <a:srgbClr val="0070C0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marL="0" indent="0">
              <a:buNone/>
            </a:pPr>
            <a:endParaRPr lang="en-US" dirty="0"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3750667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u="sng" dirty="0">
                <a:solidFill>
                  <a:srgbClr val="0070C0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Underwriting Income Properties</a:t>
            </a:r>
            <a:endParaRPr lang="en-US" dirty="0"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algn="ctr">
              <a:buNone/>
            </a:pPr>
            <a:r>
              <a:rPr lang="en-US" sz="3600" b="1" u="sng" dirty="0">
                <a:solidFill>
                  <a:srgbClr val="0070C0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Collateral</a:t>
            </a:r>
            <a:endParaRPr lang="en-US" sz="3600" dirty="0">
              <a:solidFill>
                <a:srgbClr val="0070C0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>
              <a:buFont typeface="Wingdings" pitchFamily="2" charset="2"/>
              <a:buChar char="Ø"/>
            </a:pPr>
            <a:endParaRPr lang="en-US" dirty="0" smtClean="0">
              <a:solidFill>
                <a:srgbClr val="0070C0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>
              <a:buFont typeface="Wingdings" pitchFamily="2" charset="2"/>
              <a:buChar char="Ø"/>
            </a:pPr>
            <a:r>
              <a:rPr lang="en-US" dirty="0" smtClean="0">
                <a:solidFill>
                  <a:srgbClr val="0070C0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LTV/LTC </a:t>
            </a:r>
            <a:r>
              <a:rPr lang="en-US" dirty="0">
                <a:solidFill>
                  <a:srgbClr val="0070C0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– What kind of cushion is there in the collateral?</a:t>
            </a:r>
          </a:p>
          <a:p>
            <a:pPr marL="0" indent="0">
              <a:buNone/>
            </a:pPr>
            <a:endParaRPr lang="en-US" dirty="0">
              <a:solidFill>
                <a:srgbClr val="0070C0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>
              <a:buFont typeface="Wingdings" pitchFamily="2" charset="2"/>
              <a:buChar char="Ø"/>
            </a:pPr>
            <a:r>
              <a:rPr lang="en-US" dirty="0">
                <a:solidFill>
                  <a:srgbClr val="0070C0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Lien Perfection – accuracy, adequacy of loan documentation. Critical if there is a need for legal remedies</a:t>
            </a:r>
          </a:p>
          <a:p>
            <a:pPr marL="0" indent="0">
              <a:buNone/>
            </a:pPr>
            <a:endParaRPr lang="en-US" dirty="0">
              <a:solidFill>
                <a:srgbClr val="0070C0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>
              <a:buFont typeface="Wingdings" pitchFamily="2" charset="2"/>
              <a:buChar char="Ø"/>
            </a:pPr>
            <a:r>
              <a:rPr lang="en-US" dirty="0">
                <a:solidFill>
                  <a:srgbClr val="0070C0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Understand the lease(s), especially where there is a single tenant. </a:t>
            </a:r>
          </a:p>
          <a:p>
            <a:pPr marL="0" indent="0">
              <a:buNone/>
            </a:pPr>
            <a:endParaRPr lang="en-US" dirty="0">
              <a:solidFill>
                <a:srgbClr val="0070C0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>
              <a:buFont typeface="Wingdings" pitchFamily="2" charset="2"/>
              <a:buChar char="Ø"/>
            </a:pPr>
            <a:r>
              <a:rPr lang="en-US" dirty="0">
                <a:solidFill>
                  <a:srgbClr val="0070C0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Always get an assignment of rents and leases; 1</a:t>
            </a:r>
            <a:r>
              <a:rPr lang="en-US" baseline="30000" dirty="0">
                <a:solidFill>
                  <a:srgbClr val="0070C0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st</a:t>
            </a:r>
            <a:r>
              <a:rPr lang="en-US" dirty="0">
                <a:solidFill>
                  <a:srgbClr val="0070C0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 lien on personal property (plans, specs, permits, licenses, franchise agreements, etc.)</a:t>
            </a:r>
          </a:p>
          <a:p>
            <a:pPr marL="0" indent="0">
              <a:buNone/>
            </a:pPr>
            <a:endParaRPr lang="en-US" dirty="0">
              <a:solidFill>
                <a:srgbClr val="0070C0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>
              <a:buFont typeface="Wingdings" pitchFamily="2" charset="2"/>
              <a:buChar char="Ø"/>
            </a:pPr>
            <a:r>
              <a:rPr lang="en-US" dirty="0">
                <a:solidFill>
                  <a:srgbClr val="0070C0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What kinds of risks are associated with taking possession?: environmental, deferred maintenance, ongoing carrying costs</a:t>
            </a:r>
          </a:p>
          <a:p>
            <a:pPr marL="0" indent="0">
              <a:buNone/>
            </a:pPr>
            <a:endParaRPr lang="en-US" dirty="0">
              <a:solidFill>
                <a:srgbClr val="0070C0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598955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u="sng" dirty="0">
                <a:solidFill>
                  <a:srgbClr val="0070C0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Underwriting Income Properties</a:t>
            </a:r>
            <a:endParaRPr lang="en-US" dirty="0"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600200"/>
            <a:ext cx="8534400" cy="4724400"/>
          </a:xfrm>
        </p:spPr>
        <p:txBody>
          <a:bodyPr>
            <a:normAutofit fontScale="70000" lnSpcReduction="20000"/>
          </a:bodyPr>
          <a:lstStyle/>
          <a:p>
            <a:pPr marL="0" indent="0" algn="ctr">
              <a:buNone/>
            </a:pPr>
            <a:r>
              <a:rPr lang="en-US" sz="4000" u="sng" dirty="0">
                <a:solidFill>
                  <a:srgbClr val="0070C0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Leases</a:t>
            </a:r>
            <a:endParaRPr lang="en-US" sz="4000" dirty="0">
              <a:solidFill>
                <a:srgbClr val="0070C0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marL="0" indent="0">
              <a:buNone/>
            </a:pPr>
            <a:endParaRPr lang="en-US" sz="1600" b="1" u="sng" dirty="0" smtClean="0">
              <a:solidFill>
                <a:srgbClr val="FF0000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marL="0" indent="0">
              <a:buNone/>
            </a:pPr>
            <a:r>
              <a:rPr lang="en-US" b="1" u="sng" dirty="0" smtClean="0">
                <a:solidFill>
                  <a:srgbClr val="FF0000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Read </a:t>
            </a:r>
            <a:r>
              <a:rPr lang="en-US" b="1" u="sng" dirty="0">
                <a:solidFill>
                  <a:srgbClr val="FF0000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the leases!! </a:t>
            </a:r>
            <a:r>
              <a:rPr lang="en-US" b="1" dirty="0">
                <a:solidFill>
                  <a:srgbClr val="FF0000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The lease terms and conditions affect NOI </a:t>
            </a:r>
          </a:p>
          <a:p>
            <a:pPr marL="0" indent="0">
              <a:buNone/>
            </a:pPr>
            <a:endParaRPr lang="en-US" sz="1600" b="1" dirty="0">
              <a:solidFill>
                <a:srgbClr val="FF0000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US" dirty="0">
                <a:solidFill>
                  <a:srgbClr val="0070C0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The lease defines the duration of an income stream </a:t>
            </a:r>
            <a:endParaRPr lang="en-US" dirty="0" smtClean="0">
              <a:solidFill>
                <a:srgbClr val="0070C0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marL="0" indent="0">
              <a:buNone/>
            </a:pPr>
            <a:endParaRPr lang="en-US" sz="1600" dirty="0">
              <a:solidFill>
                <a:srgbClr val="0070C0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US" dirty="0">
                <a:solidFill>
                  <a:srgbClr val="0070C0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The lease is an agreement between the lessor (owner) and lessee (tenant</a:t>
            </a:r>
            <a:r>
              <a:rPr lang="en-US" dirty="0" smtClean="0">
                <a:solidFill>
                  <a:srgbClr val="0070C0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)</a:t>
            </a:r>
          </a:p>
          <a:p>
            <a:pPr marL="0" indent="0">
              <a:buNone/>
            </a:pPr>
            <a:endParaRPr lang="en-US" sz="1600" dirty="0">
              <a:solidFill>
                <a:srgbClr val="0070C0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US" dirty="0">
                <a:solidFill>
                  <a:srgbClr val="0070C0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Lease tenures vary depending on property type:</a:t>
            </a:r>
          </a:p>
          <a:p>
            <a:pPr marL="630238" indent="-282575">
              <a:buFont typeface="Courier New" panose="02070309020205020404" pitchFamily="49" charset="0"/>
              <a:buChar char="o"/>
            </a:pPr>
            <a:r>
              <a:rPr lang="en-US" dirty="0" smtClean="0">
                <a:solidFill>
                  <a:srgbClr val="0070C0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Apartment</a:t>
            </a:r>
            <a:r>
              <a:rPr lang="en-US" dirty="0">
                <a:solidFill>
                  <a:srgbClr val="0070C0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: monthly to annually</a:t>
            </a:r>
          </a:p>
          <a:p>
            <a:pPr marL="630238" indent="-282575">
              <a:buFont typeface="Courier New" panose="02070309020205020404" pitchFamily="49" charset="0"/>
              <a:buChar char="o"/>
            </a:pPr>
            <a:r>
              <a:rPr lang="en-US" dirty="0" smtClean="0">
                <a:solidFill>
                  <a:srgbClr val="0070C0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Office/Retail</a:t>
            </a:r>
            <a:r>
              <a:rPr lang="en-US" dirty="0">
                <a:solidFill>
                  <a:srgbClr val="0070C0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: </a:t>
            </a:r>
            <a:r>
              <a:rPr lang="en-US" dirty="0" smtClean="0">
                <a:solidFill>
                  <a:srgbClr val="0070C0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monthly - 20 </a:t>
            </a:r>
            <a:r>
              <a:rPr lang="en-US" dirty="0">
                <a:solidFill>
                  <a:srgbClr val="0070C0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years (investment </a:t>
            </a:r>
            <a:r>
              <a:rPr lang="en-US" dirty="0" smtClean="0">
                <a:solidFill>
                  <a:srgbClr val="0070C0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grade tenant</a:t>
            </a:r>
            <a:r>
              <a:rPr lang="en-US" dirty="0">
                <a:solidFill>
                  <a:srgbClr val="0070C0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)</a:t>
            </a:r>
          </a:p>
          <a:p>
            <a:pPr marL="630238" indent="-282575">
              <a:buFont typeface="Courier New" panose="02070309020205020404" pitchFamily="49" charset="0"/>
              <a:buChar char="o"/>
            </a:pPr>
            <a:r>
              <a:rPr lang="en-US" dirty="0" smtClean="0">
                <a:solidFill>
                  <a:srgbClr val="0070C0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Hotel/Motel</a:t>
            </a:r>
            <a:r>
              <a:rPr lang="en-US" dirty="0">
                <a:solidFill>
                  <a:srgbClr val="0070C0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: daily</a:t>
            </a:r>
          </a:p>
          <a:p>
            <a:pPr marL="630238" indent="-282575">
              <a:buFont typeface="Courier New" panose="02070309020205020404" pitchFamily="49" charset="0"/>
              <a:buChar char="o"/>
            </a:pPr>
            <a:r>
              <a:rPr lang="en-US" dirty="0" smtClean="0">
                <a:solidFill>
                  <a:srgbClr val="0070C0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Warehouse/industrial</a:t>
            </a:r>
            <a:r>
              <a:rPr lang="en-US" dirty="0">
                <a:solidFill>
                  <a:srgbClr val="0070C0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: monthly to five years</a:t>
            </a:r>
          </a:p>
          <a:p>
            <a:pPr marL="630238" indent="-282575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596777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u="sng" dirty="0">
                <a:solidFill>
                  <a:srgbClr val="0070C0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Underwriting Income Properties</a:t>
            </a:r>
            <a:endParaRPr lang="en-US" dirty="0"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marL="0" indent="0" algn="ctr">
              <a:buNone/>
            </a:pPr>
            <a:r>
              <a:rPr lang="en-US" sz="4000" u="sng" dirty="0">
                <a:solidFill>
                  <a:srgbClr val="0070C0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What important information do leases contain? </a:t>
            </a:r>
          </a:p>
          <a:p>
            <a:pPr>
              <a:buFont typeface="Wingdings" panose="05000000000000000000" pitchFamily="2" charset="2"/>
              <a:buChar char="Ø"/>
            </a:pPr>
            <a:endParaRPr lang="en-US" dirty="0">
              <a:solidFill>
                <a:srgbClr val="0070C0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US" dirty="0">
                <a:solidFill>
                  <a:srgbClr val="0070C0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Start date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 smtClean="0">
                <a:solidFill>
                  <a:srgbClr val="0070C0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Parties </a:t>
            </a:r>
            <a:r>
              <a:rPr lang="en-US" dirty="0">
                <a:solidFill>
                  <a:srgbClr val="0070C0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to the </a:t>
            </a:r>
            <a:r>
              <a:rPr lang="en-US" dirty="0" smtClean="0">
                <a:solidFill>
                  <a:srgbClr val="0070C0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lease</a:t>
            </a:r>
            <a:endParaRPr lang="en-US" dirty="0">
              <a:solidFill>
                <a:srgbClr val="0070C0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US" dirty="0">
                <a:solidFill>
                  <a:srgbClr val="0070C0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Term of the </a:t>
            </a:r>
            <a:r>
              <a:rPr lang="en-US" dirty="0" smtClean="0">
                <a:solidFill>
                  <a:srgbClr val="0070C0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lease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 smtClean="0">
                <a:solidFill>
                  <a:srgbClr val="0070C0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Approved </a:t>
            </a:r>
            <a:r>
              <a:rPr lang="en-US" dirty="0">
                <a:solidFill>
                  <a:srgbClr val="0070C0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use &amp; legal description of the property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>
                <a:solidFill>
                  <a:srgbClr val="0070C0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Responsibilities for utilities, maintenance/repair and capital improvements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>
                <a:solidFill>
                  <a:srgbClr val="0070C0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Terms are determined by negotiating power of landlord and tenants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>
                <a:solidFill>
                  <a:srgbClr val="0070C0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Limitations on tenant pass-through expenses (R/E taxes, insurance)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>
                <a:solidFill>
                  <a:srgbClr val="0070C0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CAM - common area maintenance (janitorial, landscaping)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>
                <a:solidFill>
                  <a:srgbClr val="0070C0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Base rent plus any escalations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>
                <a:solidFill>
                  <a:srgbClr val="0070C0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Terms of any renewal options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711145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u="sng" dirty="0">
                <a:solidFill>
                  <a:srgbClr val="0070C0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Underwriting Income Properties</a:t>
            </a:r>
            <a:endParaRPr lang="en-US" dirty="0"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n-US" sz="2800" u="sng" dirty="0">
                <a:solidFill>
                  <a:srgbClr val="0070C0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Basics of a “Stabilized” Income Statement</a:t>
            </a:r>
            <a:endParaRPr lang="en-US" sz="2800" dirty="0">
              <a:solidFill>
                <a:srgbClr val="0070C0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marL="0" indent="0">
              <a:buNone/>
            </a:pPr>
            <a:endParaRPr lang="en-US" sz="1600" dirty="0">
              <a:solidFill>
                <a:srgbClr val="0070C0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marL="0" indent="0">
              <a:buNone/>
            </a:pPr>
            <a:r>
              <a:rPr lang="en-US" sz="2000" dirty="0">
                <a:solidFill>
                  <a:srgbClr val="0070C0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  Potential Gross Income (PGI)</a:t>
            </a:r>
          </a:p>
          <a:p>
            <a:pPr marL="568325" lvl="1" indent="-222250">
              <a:buFont typeface="Courier New" panose="02070309020205020404" pitchFamily="49" charset="0"/>
              <a:buChar char="o"/>
            </a:pPr>
            <a:r>
              <a:rPr lang="en-US" sz="1800" u="sng" dirty="0">
                <a:solidFill>
                  <a:srgbClr val="0070C0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Less</a:t>
            </a:r>
            <a:r>
              <a:rPr lang="en-US" sz="1800" dirty="0">
                <a:solidFill>
                  <a:srgbClr val="0070C0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 vacancy and collection losses (greater of actual, market or policy)</a:t>
            </a:r>
          </a:p>
          <a:p>
            <a:pPr marL="0" indent="0">
              <a:buNone/>
            </a:pPr>
            <a:r>
              <a:rPr lang="en-US" sz="2000" dirty="0">
                <a:solidFill>
                  <a:srgbClr val="0070C0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= </a:t>
            </a:r>
            <a:r>
              <a:rPr lang="en-US" sz="2000" u="sng" dirty="0">
                <a:solidFill>
                  <a:srgbClr val="0070C0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Effective Gross Income</a:t>
            </a:r>
          </a:p>
          <a:p>
            <a:pPr marL="457200" indent="-228600">
              <a:buFont typeface="Courier New" panose="02070309020205020404" pitchFamily="49" charset="0"/>
              <a:buChar char="o"/>
            </a:pPr>
            <a:r>
              <a:rPr lang="en-US" sz="1800" u="sng" dirty="0">
                <a:solidFill>
                  <a:srgbClr val="0070C0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Less</a:t>
            </a:r>
            <a:r>
              <a:rPr lang="en-US" sz="1800" dirty="0">
                <a:solidFill>
                  <a:srgbClr val="0070C0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 operating expenses (normalize expenses for one-time events, overhead allocations, non-cash items)</a:t>
            </a:r>
          </a:p>
          <a:p>
            <a:pPr marL="457200" lvl="1" indent="-228600">
              <a:buFont typeface="Courier New" panose="02070309020205020404" pitchFamily="49" charset="0"/>
              <a:buChar char="o"/>
            </a:pPr>
            <a:r>
              <a:rPr lang="en-US" sz="1800" u="sng" dirty="0">
                <a:solidFill>
                  <a:srgbClr val="0070C0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Less</a:t>
            </a:r>
            <a:r>
              <a:rPr lang="en-US" sz="1800" dirty="0">
                <a:solidFill>
                  <a:srgbClr val="0070C0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 a management fee (greater of actual, market or policy, typically 3%-6% for commercial, up to 10% for managing SFRs)</a:t>
            </a:r>
          </a:p>
          <a:p>
            <a:pPr marL="457200" lvl="1" indent="-228600">
              <a:buFont typeface="Courier New" panose="02070309020205020404" pitchFamily="49" charset="0"/>
              <a:buChar char="o"/>
            </a:pPr>
            <a:r>
              <a:rPr lang="en-US" sz="1800" u="sng" dirty="0">
                <a:solidFill>
                  <a:srgbClr val="0070C0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Less</a:t>
            </a:r>
            <a:r>
              <a:rPr lang="en-US" sz="1800" dirty="0">
                <a:solidFill>
                  <a:srgbClr val="0070C0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 a factor for reserves (see next slide)</a:t>
            </a:r>
          </a:p>
          <a:p>
            <a:pPr marL="457200" lvl="1" indent="-228600">
              <a:buFont typeface="Courier New" panose="02070309020205020404" pitchFamily="49" charset="0"/>
              <a:buChar char="o"/>
            </a:pPr>
            <a:r>
              <a:rPr lang="en-US" sz="1800" u="sng" dirty="0">
                <a:solidFill>
                  <a:srgbClr val="0070C0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Less</a:t>
            </a:r>
            <a:r>
              <a:rPr lang="en-US" sz="1800" dirty="0">
                <a:solidFill>
                  <a:srgbClr val="0070C0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 </a:t>
            </a:r>
            <a:r>
              <a:rPr lang="en-US" sz="1800" dirty="0" smtClean="0">
                <a:solidFill>
                  <a:srgbClr val="0070C0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TI </a:t>
            </a:r>
            <a:r>
              <a:rPr lang="en-US" sz="1800" dirty="0">
                <a:solidFill>
                  <a:srgbClr val="0070C0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and Leasing </a:t>
            </a:r>
            <a:r>
              <a:rPr lang="en-US" sz="1800" dirty="0" smtClean="0">
                <a:solidFill>
                  <a:srgbClr val="0070C0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Commissions – Retail</a:t>
            </a:r>
            <a:r>
              <a:rPr lang="en-US" sz="1800" dirty="0">
                <a:solidFill>
                  <a:srgbClr val="0070C0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, Office, Flex (see next slide</a:t>
            </a:r>
            <a:r>
              <a:rPr lang="en-US" sz="1800" dirty="0" smtClean="0">
                <a:solidFill>
                  <a:srgbClr val="0070C0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)</a:t>
            </a:r>
          </a:p>
          <a:p>
            <a:pPr marL="0" indent="0">
              <a:buNone/>
            </a:pPr>
            <a:endParaRPr lang="en-US" sz="900" dirty="0" smtClean="0">
              <a:solidFill>
                <a:srgbClr val="0070C0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marL="0" indent="0">
              <a:buNone/>
            </a:pPr>
            <a:r>
              <a:rPr lang="en-US" sz="2000" dirty="0" smtClean="0">
                <a:solidFill>
                  <a:srgbClr val="0070C0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= </a:t>
            </a:r>
            <a:r>
              <a:rPr lang="en-US" sz="2000" dirty="0">
                <a:solidFill>
                  <a:srgbClr val="0070C0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Stabilized NOI</a:t>
            </a:r>
          </a:p>
        </p:txBody>
      </p:sp>
    </p:spTree>
    <p:extLst>
      <p:ext uri="{BB962C8B-B14F-4D97-AF65-F5344CB8AC3E}">
        <p14:creationId xmlns:p14="http://schemas.microsoft.com/office/powerpoint/2010/main" val="231817940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u="sng" dirty="0">
                <a:solidFill>
                  <a:srgbClr val="0070C0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Underwriting Income Properties</a:t>
            </a:r>
            <a:endParaRPr lang="en-US" dirty="0"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en-US" sz="4000" dirty="0">
                <a:solidFill>
                  <a:srgbClr val="0070C0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Remember:</a:t>
            </a:r>
          </a:p>
          <a:p>
            <a:pPr marL="401638" indent="-234950">
              <a:buFont typeface="Courier New" panose="02070309020205020404" pitchFamily="49" charset="0"/>
              <a:buChar char="o"/>
            </a:pPr>
            <a:r>
              <a:rPr lang="en-US" dirty="0">
                <a:solidFill>
                  <a:srgbClr val="0070C0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Do not use vacancy/collection loss rates lower than actual or market without an ironclad reason</a:t>
            </a:r>
          </a:p>
          <a:p>
            <a:pPr marL="401638" indent="-234950">
              <a:buFont typeface="Courier New" panose="02070309020205020404" pitchFamily="49" charset="0"/>
              <a:buChar char="o"/>
            </a:pPr>
            <a:r>
              <a:rPr lang="en-US" dirty="0">
                <a:solidFill>
                  <a:srgbClr val="0070C0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Factor in rent concessions to yield </a:t>
            </a:r>
            <a:r>
              <a:rPr lang="en-US" u="sng" dirty="0">
                <a:solidFill>
                  <a:srgbClr val="0070C0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effective rent</a:t>
            </a:r>
          </a:p>
          <a:p>
            <a:pPr marL="401638" indent="-234950">
              <a:buFont typeface="Courier New" panose="02070309020205020404" pitchFamily="49" charset="0"/>
              <a:buChar char="o"/>
            </a:pPr>
            <a:r>
              <a:rPr lang="en-US" u="sng" dirty="0">
                <a:solidFill>
                  <a:srgbClr val="0070C0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READ THE LEASES </a:t>
            </a:r>
            <a:r>
              <a:rPr lang="en-US" dirty="0">
                <a:solidFill>
                  <a:srgbClr val="0070C0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and factor into underwriting</a:t>
            </a:r>
          </a:p>
          <a:p>
            <a:pPr marL="401638" indent="-234950">
              <a:buFont typeface="Courier New" panose="02070309020205020404" pitchFamily="49" charset="0"/>
              <a:buChar char="o"/>
            </a:pPr>
            <a:r>
              <a:rPr lang="en-US" dirty="0">
                <a:solidFill>
                  <a:srgbClr val="0070C0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Factor in any expense stops</a:t>
            </a:r>
          </a:p>
          <a:p>
            <a:pPr marL="401638" indent="-234950">
              <a:buFont typeface="Courier New" panose="02070309020205020404" pitchFamily="49" charset="0"/>
              <a:buChar char="o"/>
            </a:pPr>
            <a:r>
              <a:rPr lang="en-US" u="sng" dirty="0">
                <a:solidFill>
                  <a:srgbClr val="0070C0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Stabilize the NOI</a:t>
            </a:r>
            <a:r>
              <a:rPr lang="en-US" dirty="0">
                <a:solidFill>
                  <a:srgbClr val="0070C0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 by allocating reserves and TI/Leasing expense </a:t>
            </a:r>
          </a:p>
          <a:p>
            <a:pPr marL="401638" indent="-234950">
              <a:buFont typeface="Courier New" panose="02070309020205020404" pitchFamily="49" charset="0"/>
              <a:buChar char="o"/>
            </a:pPr>
            <a:r>
              <a:rPr lang="en-US" dirty="0">
                <a:solidFill>
                  <a:srgbClr val="0070C0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If building a pro-forma income statement use market or historical rents to underwrite and avoid optimistic assumptions</a:t>
            </a:r>
          </a:p>
          <a:p>
            <a:pPr marL="401638" indent="-234950">
              <a:buFont typeface="Courier New" panose="02070309020205020404" pitchFamily="49" charset="0"/>
              <a:buChar char="o"/>
            </a:pPr>
            <a:r>
              <a:rPr lang="en-US" dirty="0">
                <a:solidFill>
                  <a:srgbClr val="0070C0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If loan term extends beyond a R/E tax concession period use the normal tax expense to underwrite</a:t>
            </a:r>
          </a:p>
          <a:p>
            <a:pPr marL="401638" indent="-234950">
              <a:buFont typeface="Courier New" panose="02070309020205020404" pitchFamily="49" charset="0"/>
              <a:buChar char="o"/>
            </a:pPr>
            <a:r>
              <a:rPr lang="en-US" dirty="0">
                <a:solidFill>
                  <a:srgbClr val="0070C0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Use the bank’s loan constant to determine how much cushion there is in the cash flow, especially in a rising rate environment</a:t>
            </a:r>
          </a:p>
          <a:p>
            <a:pPr marL="401638" indent="-234950">
              <a:buFont typeface="Courier New" panose="02070309020205020404" pitchFamily="49" charset="0"/>
              <a:buChar char="o"/>
            </a:pPr>
            <a:r>
              <a:rPr lang="en-US" dirty="0">
                <a:solidFill>
                  <a:srgbClr val="0070C0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Read the appraisal</a:t>
            </a:r>
          </a:p>
          <a:p>
            <a:pPr marL="401638" indent="-234950">
              <a:buFont typeface="Courier New" panose="02070309020205020404" pitchFamily="49" charset="0"/>
              <a:buChar char="o"/>
            </a:pPr>
            <a:r>
              <a:rPr lang="en-US" dirty="0">
                <a:solidFill>
                  <a:srgbClr val="0070C0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Read the Environmental Phase I</a:t>
            </a:r>
          </a:p>
          <a:p>
            <a:pPr marL="401638" indent="-234950">
              <a:buFont typeface="Courier New" panose="02070309020205020404" pitchFamily="49" charset="0"/>
              <a:buChar char="o"/>
            </a:pPr>
            <a:r>
              <a:rPr lang="en-US" dirty="0">
                <a:solidFill>
                  <a:srgbClr val="0070C0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Have your own opinion of value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742885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u="sng" dirty="0">
                <a:solidFill>
                  <a:srgbClr val="0070C0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Underwriting Income Properties</a:t>
            </a:r>
            <a:endParaRPr lang="en-US" dirty="0"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en-US" sz="3300" b="1" u="sng" dirty="0">
                <a:solidFill>
                  <a:srgbClr val="0070C0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Risk/Return</a:t>
            </a:r>
            <a:endParaRPr lang="en-US" sz="3300" dirty="0">
              <a:solidFill>
                <a:srgbClr val="0070C0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marL="0" indent="0">
              <a:buNone/>
            </a:pPr>
            <a:endParaRPr lang="en-US" sz="1100" dirty="0">
              <a:solidFill>
                <a:srgbClr val="0070C0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>
              <a:buFont typeface="Wingdings" pitchFamily="2" charset="2"/>
              <a:buChar char="Ø"/>
            </a:pPr>
            <a:r>
              <a:rPr lang="en-US" sz="2600" dirty="0">
                <a:solidFill>
                  <a:srgbClr val="0070C0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Middle of the last decade, oversupply of capital, secondary market liquidity drove down spreads, increased risk through looser underwriting</a:t>
            </a:r>
          </a:p>
          <a:p>
            <a:pPr marL="0" indent="0">
              <a:buNone/>
            </a:pPr>
            <a:endParaRPr lang="en-US" sz="1000" dirty="0">
              <a:solidFill>
                <a:srgbClr val="0070C0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>
              <a:buFont typeface="Wingdings" pitchFamily="2" charset="2"/>
              <a:buChar char="Ø"/>
            </a:pPr>
            <a:r>
              <a:rPr lang="en-US" sz="2600" dirty="0">
                <a:solidFill>
                  <a:srgbClr val="0070C0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We are seeing more aggressive terms </a:t>
            </a:r>
            <a:r>
              <a:rPr lang="en-US" sz="2600" dirty="0" smtClean="0">
                <a:solidFill>
                  <a:srgbClr val="0070C0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being offered on </a:t>
            </a:r>
            <a:r>
              <a:rPr lang="en-US" sz="2600" dirty="0">
                <a:solidFill>
                  <a:srgbClr val="0070C0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CRE loans. It is important that we maintain our lending discipline, that we don’t loosen our underwriting requirements and we get paid for the risk 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77992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u="sng" dirty="0" smtClean="0">
                <a:solidFill>
                  <a:srgbClr val="0070C0"/>
                </a:solidFill>
                <a:latin typeface="Helvetica" panose="020B0604020202020204" pitchFamily="34" charset="0"/>
                <a:ea typeface="Verdana" panose="020B0604030504040204" pitchFamily="34" charset="0"/>
                <a:cs typeface="Helvetica" panose="020B0604020202020204" pitchFamily="34" charset="0"/>
              </a:rPr>
              <a:t>Underwriting Income Properties</a:t>
            </a:r>
            <a:endParaRPr lang="en-US" dirty="0">
              <a:solidFill>
                <a:srgbClr val="0070C0"/>
              </a:solidFill>
              <a:latin typeface="Helvetica" panose="020B0604020202020204" pitchFamily="34" charset="0"/>
              <a:ea typeface="Verdana" panose="020B0604030504040204" pitchFamily="34" charset="0"/>
              <a:cs typeface="Helvetica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Font typeface="Wingdings" pitchFamily="2" charset="2"/>
              <a:buChar char="Ø"/>
            </a:pPr>
            <a:r>
              <a:rPr lang="en-US" sz="2800" dirty="0" smtClean="0">
                <a:solidFill>
                  <a:srgbClr val="0070C0"/>
                </a:solidFill>
                <a:latin typeface="Helvetica" panose="020B0604020202020204" pitchFamily="34" charset="0"/>
                <a:ea typeface="Verdana" panose="020B0604030504040204" pitchFamily="34" charset="0"/>
                <a:cs typeface="Helvetica" panose="020B0604020202020204" pitchFamily="34" charset="0"/>
              </a:rPr>
              <a:t>Commercial Real Estate loans can be a stable source of income for a bank or they can bring it down</a:t>
            </a:r>
          </a:p>
          <a:p>
            <a:pPr marL="0" indent="0">
              <a:buNone/>
            </a:pPr>
            <a:endParaRPr lang="en-US" sz="2800" dirty="0" smtClean="0">
              <a:solidFill>
                <a:srgbClr val="0070C0"/>
              </a:solidFill>
              <a:latin typeface="Helvetica" panose="020B0604020202020204" pitchFamily="34" charset="0"/>
              <a:ea typeface="Verdana" panose="020B0604030504040204" pitchFamily="34" charset="0"/>
              <a:cs typeface="Helvetica" panose="020B0604020202020204" pitchFamily="34" charset="0"/>
            </a:endParaRPr>
          </a:p>
          <a:p>
            <a:pPr>
              <a:buFont typeface="Wingdings" pitchFamily="2" charset="2"/>
              <a:buChar char="Ø"/>
            </a:pPr>
            <a:r>
              <a:rPr lang="en-US" sz="2800" dirty="0" smtClean="0">
                <a:solidFill>
                  <a:srgbClr val="0070C0"/>
                </a:solidFill>
                <a:latin typeface="Helvetica" panose="020B0604020202020204" pitchFamily="34" charset="0"/>
                <a:ea typeface="Verdana" panose="020B0604030504040204" pitchFamily="34" charset="0"/>
                <a:cs typeface="Helvetica" panose="020B0604020202020204" pitchFamily="34" charset="0"/>
              </a:rPr>
              <a:t>Stabilized income property loans, properly underwritten and structured are desirable loan assets</a:t>
            </a:r>
          </a:p>
          <a:p>
            <a:pPr>
              <a:buFont typeface="Wingdings" pitchFamily="2" charset="2"/>
              <a:buChar char="Ø"/>
            </a:pPr>
            <a:endParaRPr lang="en-US" sz="2800" dirty="0" smtClean="0">
              <a:solidFill>
                <a:srgbClr val="0070C0"/>
              </a:solidFill>
              <a:latin typeface="Helvetica" panose="020B0604020202020204" pitchFamily="34" charset="0"/>
              <a:ea typeface="Verdana" panose="020B0604030504040204" pitchFamily="34" charset="0"/>
              <a:cs typeface="Helvetica" panose="020B0604020202020204" pitchFamily="34" charset="0"/>
            </a:endParaRPr>
          </a:p>
          <a:p>
            <a:pPr>
              <a:buFont typeface="Wingdings" pitchFamily="2" charset="2"/>
              <a:buChar char="Ø"/>
            </a:pPr>
            <a:r>
              <a:rPr lang="en-US" sz="2800" dirty="0" smtClean="0">
                <a:solidFill>
                  <a:srgbClr val="0070C0"/>
                </a:solidFill>
                <a:latin typeface="Helvetica" panose="020B0604020202020204" pitchFamily="34" charset="0"/>
                <a:ea typeface="Verdana" panose="020B0604030504040204" pitchFamily="34" charset="0"/>
                <a:cs typeface="Helvetica" panose="020B0604020202020204" pitchFamily="34" charset="0"/>
              </a:rPr>
              <a:t>The key is to understand your borrowers, the markets they are in and where a given property type is in the real estate business cycle</a:t>
            </a:r>
          </a:p>
          <a:p>
            <a:endParaRPr lang="en-US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87267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u="sng" dirty="0">
                <a:solidFill>
                  <a:srgbClr val="0070C0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Underwriting Income Properties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r>
              <a:rPr lang="en-US" b="1" u="sng" dirty="0">
                <a:solidFill>
                  <a:srgbClr val="0070C0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Transaction Risk</a:t>
            </a:r>
          </a:p>
          <a:p>
            <a:pPr>
              <a:buNone/>
            </a:pPr>
            <a:endParaRPr lang="en-US" sz="2400" dirty="0">
              <a:solidFill>
                <a:srgbClr val="0070C0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>
              <a:buFont typeface="Wingdings" pitchFamily="2" charset="2"/>
              <a:buChar char="Ø"/>
            </a:pPr>
            <a:r>
              <a:rPr lang="en-US" sz="2400" dirty="0">
                <a:solidFill>
                  <a:srgbClr val="0070C0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Does the structure of the loan mitigate risk? </a:t>
            </a:r>
          </a:p>
          <a:p>
            <a:pPr marL="1204913" lvl="2" indent="-290513">
              <a:buFont typeface="Wingdings" panose="05000000000000000000" pitchFamily="2" charset="2"/>
              <a:buChar char="v"/>
            </a:pPr>
            <a:r>
              <a:rPr lang="en-US" sz="2000" dirty="0">
                <a:solidFill>
                  <a:srgbClr val="0070C0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DSC covenant</a:t>
            </a:r>
          </a:p>
          <a:p>
            <a:pPr marL="1204913" lvl="2" indent="-290513">
              <a:buFont typeface="Wingdings" panose="05000000000000000000" pitchFamily="2" charset="2"/>
              <a:buChar char="v"/>
            </a:pPr>
            <a:r>
              <a:rPr lang="en-US" sz="2000" dirty="0">
                <a:solidFill>
                  <a:srgbClr val="0070C0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Liquidity covenant </a:t>
            </a:r>
          </a:p>
          <a:p>
            <a:pPr marL="1204913" lvl="2" indent="-290513">
              <a:buFont typeface="Wingdings" panose="05000000000000000000" pitchFamily="2" charset="2"/>
              <a:buChar char="v"/>
            </a:pPr>
            <a:r>
              <a:rPr lang="en-US" sz="2000" dirty="0">
                <a:solidFill>
                  <a:srgbClr val="0070C0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Bank approval of new leases/tenants</a:t>
            </a:r>
          </a:p>
          <a:p>
            <a:pPr marL="1204913" lvl="2" indent="-290513">
              <a:buFont typeface="Wingdings" panose="05000000000000000000" pitchFamily="2" charset="2"/>
              <a:buChar char="v"/>
            </a:pPr>
            <a:r>
              <a:rPr lang="en-US" sz="2000" dirty="0">
                <a:solidFill>
                  <a:srgbClr val="0070C0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Prohibition on subordinated debt </a:t>
            </a:r>
          </a:p>
          <a:p>
            <a:pPr marL="1204913" lvl="2" indent="-290513">
              <a:buFont typeface="Wingdings" panose="05000000000000000000" pitchFamily="2" charset="2"/>
              <a:buChar char="v"/>
            </a:pPr>
            <a:r>
              <a:rPr lang="en-US" sz="2000" dirty="0">
                <a:solidFill>
                  <a:srgbClr val="0070C0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Prohibition of change in control</a:t>
            </a:r>
          </a:p>
          <a:p>
            <a:pPr marL="1204913" lvl="2" indent="-290513">
              <a:buFont typeface="Wingdings" panose="05000000000000000000" pitchFamily="2" charset="2"/>
              <a:buChar char="v"/>
            </a:pPr>
            <a:r>
              <a:rPr lang="en-US" sz="2000" dirty="0">
                <a:solidFill>
                  <a:srgbClr val="0070C0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Confession of Judgment (Virginia)</a:t>
            </a:r>
            <a:endParaRPr lang="en-US" sz="2000" dirty="0"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040445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u="sng" dirty="0" smtClean="0">
                <a:solidFill>
                  <a:srgbClr val="0070C0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Underwriting Income Properties</a:t>
            </a:r>
            <a:endParaRPr lang="en-US" dirty="0"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 smtClean="0">
                <a:solidFill>
                  <a:srgbClr val="0070C0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What is an “income property”?</a:t>
            </a:r>
          </a:p>
          <a:p>
            <a:pPr marL="0" indent="0">
              <a:buNone/>
            </a:pPr>
            <a:endParaRPr lang="en-US" sz="1000" dirty="0" smtClean="0">
              <a:solidFill>
                <a:srgbClr val="0070C0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marL="685800" lvl="2" indent="-342900">
              <a:buFont typeface="Wingdings" panose="05000000000000000000" pitchFamily="2" charset="2"/>
              <a:buChar char="Ø"/>
            </a:pPr>
            <a:r>
              <a:rPr lang="en-US" dirty="0" smtClean="0">
                <a:solidFill>
                  <a:srgbClr val="0070C0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Commercial real estate that is non-owner occupied where the primary source of repayment is revenue from rents</a:t>
            </a:r>
          </a:p>
          <a:p>
            <a:pPr marL="571500" lvl="2">
              <a:buFont typeface="Wingdings" panose="05000000000000000000" pitchFamily="2" charset="2"/>
              <a:buChar char="Ø"/>
            </a:pPr>
            <a:endParaRPr lang="en-US" sz="1000" dirty="0" smtClean="0">
              <a:solidFill>
                <a:srgbClr val="0070C0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marL="685800" lvl="2" indent="-342900">
              <a:buFont typeface="Wingdings" panose="05000000000000000000" pitchFamily="2" charset="2"/>
              <a:buChar char="Ø"/>
            </a:pPr>
            <a:r>
              <a:rPr lang="en-US" dirty="0" smtClean="0">
                <a:solidFill>
                  <a:srgbClr val="0070C0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We measure cash flow as income after operating expenses (such as utilities, real estate taxes, insurance, maintenance, etc.) and before debt service, depreciation, amortization and income taxes</a:t>
            </a:r>
          </a:p>
          <a:p>
            <a:pPr marL="571500" lvl="2">
              <a:buFont typeface="Wingdings" panose="05000000000000000000" pitchFamily="2" charset="2"/>
              <a:buChar char="Ø"/>
            </a:pPr>
            <a:endParaRPr lang="en-US" sz="1000" dirty="0" smtClean="0">
              <a:solidFill>
                <a:srgbClr val="0070C0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marL="685800" lvl="2" indent="-342900">
              <a:buFont typeface="Wingdings" panose="05000000000000000000" pitchFamily="2" charset="2"/>
              <a:buChar char="Ø"/>
            </a:pPr>
            <a:r>
              <a:rPr lang="en-US" dirty="0" smtClean="0">
                <a:solidFill>
                  <a:srgbClr val="0070C0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The term we use to describe that cash flow is Net Operating Income or “NOI”</a:t>
            </a:r>
          </a:p>
          <a:p>
            <a:pPr marL="0" indent="0">
              <a:buNone/>
            </a:pPr>
            <a:endParaRPr lang="en-US" sz="24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64396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381000"/>
            <a:ext cx="8229600" cy="1143000"/>
          </a:xfrm>
        </p:spPr>
        <p:txBody>
          <a:bodyPr/>
          <a:lstStyle/>
          <a:p>
            <a:r>
              <a:rPr lang="en-US" u="sng" dirty="0">
                <a:solidFill>
                  <a:srgbClr val="0070C0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Underwriting Income Properties</a:t>
            </a:r>
            <a:endParaRPr lang="en-US" dirty="0"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sp>
        <p:nvSpPr>
          <p:cNvPr id="4" name="Text Box 3"/>
          <p:cNvSpPr txBox="1">
            <a:spLocks noGrp="1" noChangeArrowheads="1"/>
          </p:cNvSpPr>
          <p:nvPr>
            <p:ph idx="1"/>
          </p:nvPr>
        </p:nvSpPr>
        <p:spPr bwMode="auto">
          <a:xfrm>
            <a:off x="457200" y="1600200"/>
            <a:ext cx="8229600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pPr algn="ctr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en-US" sz="2400" dirty="0">
                <a:solidFill>
                  <a:srgbClr val="0070C0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Relative</a:t>
            </a:r>
            <a:r>
              <a:rPr lang="en-US" altLang="en-US" sz="2400" dirty="0">
                <a:latin typeface="Helvetica" panose="020B0604020202020204" pitchFamily="34" charset="0"/>
                <a:cs typeface="Helvetica" panose="020B0604020202020204" pitchFamily="34" charset="0"/>
              </a:rPr>
              <a:t> </a:t>
            </a:r>
            <a:r>
              <a:rPr lang="en-US" altLang="en-US" sz="2400" dirty="0">
                <a:solidFill>
                  <a:srgbClr val="0070C0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Risk</a:t>
            </a:r>
            <a:r>
              <a:rPr lang="en-US" altLang="en-US" sz="2400" dirty="0" smtClean="0">
                <a:solidFill>
                  <a:srgbClr val="0070C0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*</a:t>
            </a:r>
          </a:p>
          <a:p>
            <a:pPr algn="ctr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en-US" sz="2000" u="sng" dirty="0" smtClean="0">
                <a:solidFill>
                  <a:srgbClr val="0070C0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								             </a:t>
            </a:r>
            <a:r>
              <a:rPr lang="en-US" altLang="en-US" sz="2000" u="sng" dirty="0">
                <a:solidFill>
                  <a:srgbClr val="0070C0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	</a:t>
            </a:r>
            <a:r>
              <a:rPr lang="en-US" altLang="en-US" sz="2000" dirty="0" smtClean="0">
                <a:solidFill>
                  <a:srgbClr val="0070C0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         </a:t>
            </a:r>
            <a:endParaRPr lang="en-US" altLang="en-US" sz="2000" dirty="0">
              <a:solidFill>
                <a:srgbClr val="0070C0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sp>
        <p:nvSpPr>
          <p:cNvPr id="5" name="Text Box 5"/>
          <p:cNvSpPr txBox="1">
            <a:spLocks noChangeArrowheads="1"/>
          </p:cNvSpPr>
          <p:nvPr/>
        </p:nvSpPr>
        <p:spPr bwMode="auto">
          <a:xfrm>
            <a:off x="1066800" y="2444750"/>
            <a:ext cx="1447800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pPr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en-US" sz="1600" dirty="0">
                <a:solidFill>
                  <a:srgbClr val="0070C0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Apartments</a:t>
            </a:r>
          </a:p>
        </p:txBody>
      </p:sp>
      <p:sp>
        <p:nvSpPr>
          <p:cNvPr id="6" name="Text Box 6"/>
          <p:cNvSpPr txBox="1">
            <a:spLocks noChangeArrowheads="1"/>
          </p:cNvSpPr>
          <p:nvPr/>
        </p:nvSpPr>
        <p:spPr bwMode="auto">
          <a:xfrm>
            <a:off x="2209800" y="2444750"/>
            <a:ext cx="1295400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pPr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en-US" sz="1600" dirty="0" err="1" smtClean="0">
                <a:solidFill>
                  <a:srgbClr val="0070C0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WarehouseFlex</a:t>
            </a:r>
            <a:r>
              <a:rPr lang="en-US" altLang="en-US" sz="16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 </a:t>
            </a:r>
            <a:r>
              <a:rPr lang="en-US" altLang="en-US" sz="1600" dirty="0" smtClean="0">
                <a:solidFill>
                  <a:srgbClr val="0070C0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Industrial</a:t>
            </a:r>
          </a:p>
          <a:p>
            <a:pPr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en-US" sz="1600" dirty="0" smtClean="0">
                <a:solidFill>
                  <a:srgbClr val="0070C0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Office</a:t>
            </a:r>
            <a:endParaRPr lang="en-US" altLang="en-US" sz="1600" dirty="0">
              <a:solidFill>
                <a:srgbClr val="0070C0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>
              <a:spcBef>
                <a:spcPct val="50000"/>
              </a:spcBef>
              <a:buClrTx/>
              <a:buSzTx/>
              <a:buFontTx/>
              <a:buNone/>
            </a:pPr>
            <a:endParaRPr lang="en-US" altLang="en-US" sz="1600" dirty="0"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sp>
        <p:nvSpPr>
          <p:cNvPr id="7" name="Text Box 7"/>
          <p:cNvSpPr txBox="1">
            <a:spLocks noChangeArrowheads="1"/>
          </p:cNvSpPr>
          <p:nvPr/>
        </p:nvSpPr>
        <p:spPr bwMode="auto">
          <a:xfrm>
            <a:off x="3581400" y="2444750"/>
            <a:ext cx="10668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pPr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en-US" sz="1600" dirty="0">
                <a:solidFill>
                  <a:srgbClr val="0070C0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Anchored</a:t>
            </a:r>
            <a:r>
              <a:rPr lang="en-US" altLang="en-US" sz="1600" dirty="0">
                <a:latin typeface="Helvetica" panose="020B0604020202020204" pitchFamily="34" charset="0"/>
                <a:cs typeface="Helvetica" panose="020B0604020202020204" pitchFamily="34" charset="0"/>
              </a:rPr>
              <a:t> </a:t>
            </a:r>
            <a:r>
              <a:rPr lang="en-US" altLang="en-US" sz="1600" dirty="0">
                <a:solidFill>
                  <a:srgbClr val="0070C0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Retail</a:t>
            </a:r>
          </a:p>
        </p:txBody>
      </p:sp>
      <p:sp>
        <p:nvSpPr>
          <p:cNvPr id="8" name="Text Box 8"/>
          <p:cNvSpPr txBox="1">
            <a:spLocks noChangeArrowheads="1"/>
          </p:cNvSpPr>
          <p:nvPr/>
        </p:nvSpPr>
        <p:spPr bwMode="auto">
          <a:xfrm>
            <a:off x="4876800" y="2444750"/>
            <a:ext cx="13716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pPr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en-US" sz="1600" dirty="0">
                <a:solidFill>
                  <a:srgbClr val="0070C0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Unanchored Retail</a:t>
            </a:r>
          </a:p>
        </p:txBody>
      </p:sp>
      <p:sp>
        <p:nvSpPr>
          <p:cNvPr id="9" name="Text Box 9"/>
          <p:cNvSpPr txBox="1">
            <a:spLocks noChangeArrowheads="1"/>
          </p:cNvSpPr>
          <p:nvPr/>
        </p:nvSpPr>
        <p:spPr bwMode="auto">
          <a:xfrm>
            <a:off x="6248400" y="2444750"/>
            <a:ext cx="114300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pPr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en-US" sz="1600" dirty="0">
                <a:solidFill>
                  <a:srgbClr val="0070C0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Mini-storage</a:t>
            </a:r>
            <a:r>
              <a:rPr lang="en-US" altLang="en-US" sz="1600" dirty="0">
                <a:latin typeface="Helvetica" panose="020B0604020202020204" pitchFamily="34" charset="0"/>
                <a:cs typeface="Helvetica" panose="020B0604020202020204" pitchFamily="34" charset="0"/>
              </a:rPr>
              <a:t> </a:t>
            </a:r>
            <a:r>
              <a:rPr lang="en-US" altLang="en-US" sz="1600" dirty="0">
                <a:solidFill>
                  <a:srgbClr val="0070C0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Facilities</a:t>
            </a:r>
          </a:p>
        </p:txBody>
      </p:sp>
      <p:sp>
        <p:nvSpPr>
          <p:cNvPr id="10" name="Text Box 10"/>
          <p:cNvSpPr txBox="1">
            <a:spLocks noChangeArrowheads="1"/>
          </p:cNvSpPr>
          <p:nvPr/>
        </p:nvSpPr>
        <p:spPr bwMode="auto">
          <a:xfrm>
            <a:off x="7543800" y="2614027"/>
            <a:ext cx="1447800" cy="29238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pPr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en-US" sz="1600" dirty="0">
                <a:solidFill>
                  <a:srgbClr val="0070C0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Hotels</a:t>
            </a:r>
          </a:p>
          <a:p>
            <a:pPr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en-US" sz="1600" dirty="0">
                <a:solidFill>
                  <a:srgbClr val="0070C0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Restaurants</a:t>
            </a:r>
          </a:p>
          <a:p>
            <a:pPr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en-US" sz="1600" dirty="0">
                <a:solidFill>
                  <a:srgbClr val="0070C0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Convenience stores</a:t>
            </a:r>
          </a:p>
          <a:p>
            <a:pPr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en-US" sz="1600" dirty="0">
                <a:solidFill>
                  <a:srgbClr val="0070C0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Condos</a:t>
            </a:r>
          </a:p>
          <a:p>
            <a:pPr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en-US" sz="1600" dirty="0">
                <a:solidFill>
                  <a:srgbClr val="0070C0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Single-purpose facilities</a:t>
            </a:r>
          </a:p>
          <a:p>
            <a:pPr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en-US" sz="1600" dirty="0">
                <a:solidFill>
                  <a:srgbClr val="0070C0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Land</a:t>
            </a:r>
          </a:p>
        </p:txBody>
      </p:sp>
      <p:sp>
        <p:nvSpPr>
          <p:cNvPr id="11" name="Text Box 11"/>
          <p:cNvSpPr txBox="1">
            <a:spLocks noChangeArrowheads="1"/>
          </p:cNvSpPr>
          <p:nvPr/>
        </p:nvSpPr>
        <p:spPr bwMode="auto">
          <a:xfrm>
            <a:off x="1066800" y="1758950"/>
            <a:ext cx="1143000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pPr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en-US" sz="1600" u="sng" dirty="0">
                <a:solidFill>
                  <a:srgbClr val="0070C0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Lowest</a:t>
            </a:r>
            <a:endParaRPr lang="en-US" altLang="en-US" sz="1600" dirty="0">
              <a:solidFill>
                <a:srgbClr val="0070C0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sp>
        <p:nvSpPr>
          <p:cNvPr id="12" name="Text Box 12"/>
          <p:cNvSpPr txBox="1">
            <a:spLocks noChangeArrowheads="1"/>
          </p:cNvSpPr>
          <p:nvPr/>
        </p:nvSpPr>
        <p:spPr bwMode="auto">
          <a:xfrm>
            <a:off x="7543800" y="1676400"/>
            <a:ext cx="1295400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pPr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en-US" sz="1600" u="sng" dirty="0" smtClean="0">
                <a:solidFill>
                  <a:srgbClr val="0070C0"/>
                </a:solidFill>
                <a:cs typeface="Arial" charset="0"/>
              </a:rPr>
              <a:t>Excessive</a:t>
            </a:r>
            <a:endParaRPr lang="en-US" altLang="en-US" sz="1600" u="sng" dirty="0">
              <a:solidFill>
                <a:srgbClr val="0070C0"/>
              </a:solidFill>
              <a:cs typeface="Arial" charset="0"/>
            </a:endParaRPr>
          </a:p>
        </p:txBody>
      </p:sp>
      <p:sp>
        <p:nvSpPr>
          <p:cNvPr id="13" name="Text Box 19"/>
          <p:cNvSpPr txBox="1">
            <a:spLocks noChangeArrowheads="1"/>
          </p:cNvSpPr>
          <p:nvPr/>
        </p:nvSpPr>
        <p:spPr bwMode="auto">
          <a:xfrm>
            <a:off x="685800" y="4987568"/>
            <a:ext cx="721995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pPr marL="114300" indent="-114300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en-US" sz="1600" dirty="0" smtClean="0">
                <a:solidFill>
                  <a:srgbClr val="0070C0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*Varies </a:t>
            </a:r>
            <a:r>
              <a:rPr lang="en-US" altLang="en-US" sz="1600" dirty="0">
                <a:solidFill>
                  <a:srgbClr val="0070C0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by </a:t>
            </a:r>
            <a:r>
              <a:rPr lang="en-US" altLang="en-US" sz="1600" dirty="0" smtClean="0">
                <a:solidFill>
                  <a:srgbClr val="0070C0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market depending on where each property is in the real estate cycle. Generally, appetite is inversely related to the risk, i.e., lower risk stronger appetite </a:t>
            </a:r>
            <a:endParaRPr lang="en-US" altLang="en-US" sz="1600" dirty="0">
              <a:solidFill>
                <a:srgbClr val="0070C0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558532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u="sng" dirty="0">
                <a:solidFill>
                  <a:srgbClr val="0070C0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Underwriting Income Properties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en-US" altLang="en-US" sz="2300" b="1" dirty="0">
                <a:solidFill>
                  <a:srgbClr val="0070C0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Why are some property types less risky than others?</a:t>
            </a:r>
          </a:p>
          <a:p>
            <a:pPr marL="0" indent="0">
              <a:lnSpc>
                <a:spcPct val="120000"/>
              </a:lnSpc>
              <a:buNone/>
            </a:pPr>
            <a:endParaRPr lang="en-US" altLang="en-US" sz="2300" dirty="0">
              <a:solidFill>
                <a:srgbClr val="0070C0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en-US" altLang="en-US" sz="2300" dirty="0">
                <a:solidFill>
                  <a:srgbClr val="0070C0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Higher probability of finding replacement tenants</a:t>
            </a:r>
          </a:p>
          <a:p>
            <a:pPr marL="568325" lvl="1" indent="-222250">
              <a:lnSpc>
                <a:spcPct val="120000"/>
              </a:lnSpc>
              <a:buFont typeface="Courier New" panose="02070309020205020404" pitchFamily="49" charset="0"/>
              <a:buChar char="o"/>
            </a:pPr>
            <a:r>
              <a:rPr lang="en-US" altLang="en-US" sz="2300" dirty="0">
                <a:solidFill>
                  <a:srgbClr val="0070C0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For example, apartments have a diversified tenant base: the loss of one tenant is unlikely to have a major impact on cash flow</a:t>
            </a:r>
          </a:p>
          <a:p>
            <a:pPr marL="568325" lvl="1" indent="-222250">
              <a:lnSpc>
                <a:spcPct val="120000"/>
              </a:lnSpc>
              <a:buFont typeface="Courier New" panose="02070309020205020404" pitchFamily="49" charset="0"/>
              <a:buChar char="o"/>
            </a:pPr>
            <a:r>
              <a:rPr lang="en-US" altLang="en-US" sz="2300" dirty="0">
                <a:solidFill>
                  <a:srgbClr val="0070C0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The more specialized the use of a property, the more likely it is to remain vacant if the tenant leaves, e.g., c-stores and bank drive-ins </a:t>
            </a:r>
          </a:p>
          <a:p>
            <a:pPr marL="457200" lvl="1" indent="0">
              <a:lnSpc>
                <a:spcPct val="120000"/>
              </a:lnSpc>
              <a:buNone/>
            </a:pPr>
            <a:endParaRPr lang="en-US" altLang="en-US" sz="2300" dirty="0">
              <a:solidFill>
                <a:srgbClr val="0070C0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en-US" altLang="en-US" sz="2300" dirty="0">
                <a:solidFill>
                  <a:srgbClr val="0070C0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Availability of investor/permanent market financing, e.g. life companies and conduits</a:t>
            </a:r>
          </a:p>
          <a:p>
            <a:pPr marL="568325" lvl="1" indent="-222250">
              <a:lnSpc>
                <a:spcPct val="120000"/>
              </a:lnSpc>
              <a:buFont typeface="Courier New" panose="02070309020205020404" pitchFamily="49" charset="0"/>
              <a:buChar char="o"/>
            </a:pPr>
            <a:r>
              <a:rPr lang="en-US" altLang="en-US" sz="2300" dirty="0">
                <a:solidFill>
                  <a:srgbClr val="0070C0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Permanent market lenders have historically allowed amortizations of 30–40 years, depending on the product. If they underwrite to a 1.25X DSC they will almost always lend more than we will. Therefore, they have long served as a takeout source for the bank’s loans. Availability of funding varies by product  </a:t>
            </a:r>
          </a:p>
          <a:p>
            <a:pPr marL="0" indent="0">
              <a:buNone/>
            </a:pPr>
            <a:endParaRPr lang="en-US" dirty="0"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084006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u="sng" dirty="0">
                <a:solidFill>
                  <a:srgbClr val="0070C0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Underwriting Income Properties</a:t>
            </a:r>
            <a:endParaRPr lang="en-US" dirty="0"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17638"/>
            <a:ext cx="8229600" cy="5059362"/>
          </a:xfrm>
        </p:spPr>
        <p:txBody>
          <a:bodyPr>
            <a:normAutofit fontScale="55000" lnSpcReduction="20000"/>
          </a:bodyPr>
          <a:lstStyle/>
          <a:p>
            <a:pPr algn="ctr">
              <a:buNone/>
            </a:pPr>
            <a:r>
              <a:rPr lang="en-US" b="1" u="sng" dirty="0">
                <a:solidFill>
                  <a:srgbClr val="0070C0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Golden Rules</a:t>
            </a:r>
            <a:endParaRPr lang="en-US" dirty="0">
              <a:solidFill>
                <a:srgbClr val="0070C0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>
              <a:buFont typeface="Wingdings" pitchFamily="2" charset="2"/>
              <a:buChar char="Ø"/>
            </a:pPr>
            <a:r>
              <a:rPr lang="en-US" u="sng" dirty="0" smtClean="0">
                <a:solidFill>
                  <a:srgbClr val="0070C0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Inspect </a:t>
            </a:r>
            <a:r>
              <a:rPr lang="en-US" u="sng" dirty="0">
                <a:solidFill>
                  <a:srgbClr val="0070C0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the property </a:t>
            </a:r>
            <a:r>
              <a:rPr lang="en-US" dirty="0">
                <a:solidFill>
                  <a:srgbClr val="0070C0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outside and inside; drive around the surrounding </a:t>
            </a:r>
            <a:r>
              <a:rPr lang="en-US" dirty="0" smtClean="0">
                <a:solidFill>
                  <a:srgbClr val="0070C0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neighborhood</a:t>
            </a:r>
          </a:p>
          <a:p>
            <a:pPr marL="0" indent="0">
              <a:buNone/>
            </a:pPr>
            <a:endParaRPr lang="en-US" sz="1500" dirty="0">
              <a:solidFill>
                <a:srgbClr val="0070C0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>
              <a:buFont typeface="Wingdings" pitchFamily="2" charset="2"/>
              <a:buChar char="Ø"/>
            </a:pPr>
            <a:r>
              <a:rPr lang="en-US" u="sng" dirty="0">
                <a:solidFill>
                  <a:srgbClr val="0070C0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Get cash equity</a:t>
            </a:r>
            <a:r>
              <a:rPr lang="en-US" dirty="0">
                <a:solidFill>
                  <a:srgbClr val="0070C0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. The more “skin” the borrower/guarantor has in the game, the lower the risk of default and </a:t>
            </a:r>
            <a:r>
              <a:rPr lang="en-US" dirty="0" smtClean="0">
                <a:solidFill>
                  <a:srgbClr val="0070C0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loss</a:t>
            </a:r>
          </a:p>
          <a:p>
            <a:pPr marL="0" indent="0">
              <a:buNone/>
            </a:pPr>
            <a:endParaRPr lang="en-US" sz="1500" dirty="0">
              <a:solidFill>
                <a:srgbClr val="0070C0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>
              <a:buFont typeface="Wingdings" pitchFamily="2" charset="2"/>
              <a:buChar char="Ø"/>
            </a:pPr>
            <a:r>
              <a:rPr lang="en-US" u="sng" dirty="0">
                <a:solidFill>
                  <a:srgbClr val="0070C0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Use historical rents and expenses to underwrite</a:t>
            </a:r>
            <a:r>
              <a:rPr lang="en-US" dirty="0">
                <a:solidFill>
                  <a:srgbClr val="0070C0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. If you’re given a pro-forma @ higher than market rents and/or lower expenses ask for examples of projects where they have successfully achieved this </a:t>
            </a:r>
            <a:r>
              <a:rPr lang="en-US" dirty="0" smtClean="0">
                <a:solidFill>
                  <a:srgbClr val="0070C0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before</a:t>
            </a:r>
          </a:p>
          <a:p>
            <a:pPr marL="0" indent="0">
              <a:buNone/>
            </a:pPr>
            <a:endParaRPr lang="en-US" sz="1500" dirty="0">
              <a:solidFill>
                <a:srgbClr val="0070C0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>
              <a:buFont typeface="Wingdings" pitchFamily="2" charset="2"/>
              <a:buChar char="Ø"/>
            </a:pPr>
            <a:r>
              <a:rPr lang="en-US" u="sng" dirty="0">
                <a:solidFill>
                  <a:srgbClr val="0070C0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Read the Leases!!</a:t>
            </a:r>
            <a:r>
              <a:rPr lang="en-US" dirty="0">
                <a:solidFill>
                  <a:srgbClr val="0070C0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 To determine whether there is an early termination clause. A “go-dark” provision or the right to sublet </a:t>
            </a:r>
            <a:endParaRPr lang="en-US" dirty="0" smtClean="0">
              <a:solidFill>
                <a:srgbClr val="0070C0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marL="0" indent="0">
              <a:buNone/>
            </a:pPr>
            <a:endParaRPr lang="en-US" sz="1500" dirty="0">
              <a:solidFill>
                <a:srgbClr val="0070C0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>
              <a:buFont typeface="Wingdings" pitchFamily="2" charset="2"/>
              <a:buChar char="Ø"/>
            </a:pPr>
            <a:r>
              <a:rPr lang="en-US" u="sng" dirty="0">
                <a:solidFill>
                  <a:srgbClr val="0070C0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Understand the market</a:t>
            </a:r>
            <a:r>
              <a:rPr lang="en-US" dirty="0">
                <a:solidFill>
                  <a:srgbClr val="0070C0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 – talk to realtors, </a:t>
            </a:r>
            <a:r>
              <a:rPr lang="en-US" dirty="0" smtClean="0">
                <a:solidFill>
                  <a:srgbClr val="0070C0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appraisers</a:t>
            </a:r>
            <a:endParaRPr lang="en-US" dirty="0" smtClean="0">
              <a:solidFill>
                <a:srgbClr val="0070C0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marL="0" indent="0">
              <a:buNone/>
            </a:pPr>
            <a:endParaRPr lang="en-US" sz="1300" u="sng" dirty="0" smtClean="0">
              <a:solidFill>
                <a:srgbClr val="0070C0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US" u="sng" dirty="0" smtClean="0">
                <a:solidFill>
                  <a:srgbClr val="0070C0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Value is driven by cash flow and demand supply conditions</a:t>
            </a:r>
            <a:endParaRPr lang="en-US" u="sng" dirty="0">
              <a:solidFill>
                <a:srgbClr val="0070C0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marL="0" indent="0">
              <a:buNone/>
            </a:pPr>
            <a:endParaRPr lang="en-US" sz="1300" u="sng" dirty="0">
              <a:solidFill>
                <a:srgbClr val="0070C0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>
              <a:buFont typeface="Wingdings" pitchFamily="2" charset="2"/>
              <a:buChar char="Ø"/>
            </a:pPr>
            <a:r>
              <a:rPr lang="en-US" u="sng" dirty="0" smtClean="0">
                <a:solidFill>
                  <a:srgbClr val="FF0000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Behave </a:t>
            </a:r>
            <a:r>
              <a:rPr lang="en-US" u="sng" dirty="0">
                <a:solidFill>
                  <a:srgbClr val="FF0000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as if you’re lending your own money</a:t>
            </a:r>
          </a:p>
          <a:p>
            <a:pPr>
              <a:buFont typeface="Wingdings" pitchFamily="2" charset="2"/>
              <a:buChar char="Ø"/>
            </a:pPr>
            <a:endParaRPr lang="en-US" sz="1500" dirty="0">
              <a:solidFill>
                <a:srgbClr val="00B0F0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algn="ctr">
              <a:buNone/>
            </a:pPr>
            <a:endParaRPr lang="en-US" sz="1500" b="1" dirty="0" smtClean="0">
              <a:solidFill>
                <a:srgbClr val="FF0000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algn="ctr">
              <a:buNone/>
            </a:pPr>
            <a:r>
              <a:rPr lang="en-US" b="1" dirty="0" smtClean="0">
                <a:solidFill>
                  <a:srgbClr val="FF0000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KNOW </a:t>
            </a:r>
            <a:r>
              <a:rPr lang="en-US" b="1" dirty="0">
                <a:solidFill>
                  <a:srgbClr val="FF0000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YOUR BORROWER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073531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u="sng" dirty="0">
                <a:solidFill>
                  <a:srgbClr val="0070C0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Underwriting Income Properties</a:t>
            </a:r>
            <a:endParaRPr lang="en-US" dirty="0"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2800" dirty="0">
                <a:solidFill>
                  <a:srgbClr val="0070C0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Our goal is to accurately underwrite, mitigate and manage credit risk, as defined </a:t>
            </a:r>
            <a:r>
              <a:rPr lang="en-US" sz="2800" dirty="0" smtClean="0">
                <a:solidFill>
                  <a:srgbClr val="0070C0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below</a:t>
            </a:r>
          </a:p>
          <a:p>
            <a:endParaRPr lang="en-US" sz="2800" dirty="0">
              <a:solidFill>
                <a:srgbClr val="0070C0"/>
              </a:solidFill>
            </a:endParaRPr>
          </a:p>
          <a:p>
            <a:pPr marL="0" indent="0">
              <a:buNone/>
            </a:pPr>
            <a:endParaRPr lang="en-US" sz="2800" dirty="0" smtClean="0">
              <a:solidFill>
                <a:srgbClr val="0070C0"/>
              </a:solidFill>
            </a:endParaRPr>
          </a:p>
          <a:p>
            <a:pPr marL="0" indent="0">
              <a:buNone/>
            </a:pPr>
            <a:endParaRPr lang="en-US" sz="2800" dirty="0">
              <a:solidFill>
                <a:srgbClr val="0070C0"/>
              </a:solidFill>
            </a:endParaRPr>
          </a:p>
          <a:p>
            <a:pPr>
              <a:buNone/>
            </a:pPr>
            <a:endParaRPr lang="en-US" dirty="0">
              <a:solidFill>
                <a:srgbClr val="00B0F0"/>
              </a:solidFill>
            </a:endParaRPr>
          </a:p>
          <a:p>
            <a:pPr lvl="5"/>
            <a:endParaRPr lang="en-US" dirty="0">
              <a:solidFill>
                <a:srgbClr val="00B0F0"/>
              </a:solidFill>
            </a:endParaRP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57400" y="3171825"/>
            <a:ext cx="4800599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219059567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u="sng" dirty="0">
                <a:solidFill>
                  <a:srgbClr val="0070C0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Underwriting Income Properties</a:t>
            </a:r>
            <a:endParaRPr lang="en-US" dirty="0"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US" dirty="0">
                <a:solidFill>
                  <a:srgbClr val="0070C0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Risk </a:t>
            </a:r>
            <a:r>
              <a:rPr lang="en-US" dirty="0" smtClean="0">
                <a:solidFill>
                  <a:srgbClr val="0070C0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Elements</a:t>
            </a:r>
          </a:p>
          <a:p>
            <a:pPr marL="571500" lvl="1" indent="0">
              <a:buNone/>
            </a:pPr>
            <a:endParaRPr lang="en-US" sz="1000" u="sng" dirty="0">
              <a:solidFill>
                <a:srgbClr val="0070C0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marL="858838" lvl="1" indent="-287338">
              <a:buFont typeface="Wingdings" pitchFamily="2" charset="2"/>
              <a:buChar char="v"/>
            </a:pPr>
            <a:r>
              <a:rPr lang="en-US" sz="2400" u="sng" dirty="0" smtClean="0">
                <a:solidFill>
                  <a:srgbClr val="0070C0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Risk </a:t>
            </a:r>
            <a:r>
              <a:rPr lang="en-US" sz="2400" u="sng" dirty="0">
                <a:solidFill>
                  <a:srgbClr val="0070C0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of Default</a:t>
            </a:r>
            <a:r>
              <a:rPr lang="en-US" sz="2400" dirty="0">
                <a:solidFill>
                  <a:srgbClr val="0070C0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 – risk that borrower will not meet its debt obligation through cash flows or cushions of protection</a:t>
            </a:r>
          </a:p>
          <a:p>
            <a:pPr marL="858838" lvl="1" indent="-287338">
              <a:buNone/>
            </a:pPr>
            <a:endParaRPr lang="en-US" sz="1000" dirty="0">
              <a:solidFill>
                <a:srgbClr val="0070C0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marL="858838" lvl="1" indent="-287338">
              <a:buFont typeface="Wingdings" pitchFamily="2" charset="2"/>
              <a:buChar char="v"/>
            </a:pPr>
            <a:r>
              <a:rPr lang="en-US" sz="2400" u="sng" dirty="0">
                <a:solidFill>
                  <a:srgbClr val="0070C0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Risk of Loss</a:t>
            </a:r>
            <a:r>
              <a:rPr lang="en-US" sz="2400" dirty="0">
                <a:solidFill>
                  <a:srgbClr val="0070C0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 – risk that bank will suffer an economic loss in the event the borrower defaults and amount of that loss</a:t>
            </a:r>
          </a:p>
          <a:p>
            <a:pPr marL="571500" lvl="1" indent="0">
              <a:buNone/>
            </a:pPr>
            <a:endParaRPr lang="en-US" sz="1000" u="sng" dirty="0">
              <a:solidFill>
                <a:srgbClr val="0070C0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marL="858838" lvl="1" indent="-287338">
              <a:buFont typeface="Wingdings" pitchFamily="2" charset="2"/>
              <a:buChar char="v"/>
            </a:pPr>
            <a:r>
              <a:rPr lang="en-US" sz="2400" u="sng" dirty="0">
                <a:solidFill>
                  <a:srgbClr val="0070C0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Structural Risk</a:t>
            </a:r>
            <a:r>
              <a:rPr lang="en-US" sz="2400" dirty="0">
                <a:solidFill>
                  <a:srgbClr val="0070C0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 – terms and conditions, facility type, covenants</a:t>
            </a:r>
            <a:endParaRPr lang="en-US" sz="2400" u="sng" dirty="0">
              <a:solidFill>
                <a:srgbClr val="0070C0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903349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u="sng" dirty="0">
                <a:solidFill>
                  <a:srgbClr val="0070C0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Underwriting Income Properties</a:t>
            </a:r>
            <a:endParaRPr lang="en-US" dirty="0"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2800" dirty="0">
                <a:solidFill>
                  <a:srgbClr val="0070C0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In order to evaluate the loan request we need to understand the following factors:</a:t>
            </a:r>
          </a:p>
          <a:p>
            <a:pPr marL="0" indent="0">
              <a:buNone/>
            </a:pPr>
            <a:endParaRPr lang="en-US" sz="1000" dirty="0">
              <a:solidFill>
                <a:srgbClr val="0070C0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marL="800100" lvl="5" indent="-342900">
              <a:buFont typeface="Courier New" pitchFamily="49" charset="0"/>
              <a:buChar char="o"/>
            </a:pPr>
            <a:r>
              <a:rPr lang="en-US" u="sng" dirty="0">
                <a:solidFill>
                  <a:srgbClr val="0070C0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Management</a:t>
            </a:r>
            <a:r>
              <a:rPr lang="en-US" dirty="0">
                <a:solidFill>
                  <a:srgbClr val="0070C0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 – Competence, character, track record, legal Structure and ownership</a:t>
            </a:r>
          </a:p>
          <a:p>
            <a:pPr marL="800100" lvl="5" indent="-342900">
              <a:buFont typeface="Courier New" pitchFamily="49" charset="0"/>
              <a:buChar char="o"/>
            </a:pPr>
            <a:r>
              <a:rPr lang="en-US" u="sng" dirty="0">
                <a:solidFill>
                  <a:srgbClr val="0070C0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Market</a:t>
            </a:r>
            <a:r>
              <a:rPr lang="en-US" dirty="0">
                <a:solidFill>
                  <a:srgbClr val="0070C0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 – Demand/Supply; cyclicality</a:t>
            </a:r>
          </a:p>
          <a:p>
            <a:pPr marL="800100" lvl="5" indent="-342900">
              <a:buFont typeface="Courier New" pitchFamily="49" charset="0"/>
              <a:buChar char="o"/>
            </a:pPr>
            <a:r>
              <a:rPr lang="en-US" u="sng" dirty="0">
                <a:solidFill>
                  <a:srgbClr val="0070C0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Financial</a:t>
            </a:r>
            <a:r>
              <a:rPr lang="en-US" dirty="0">
                <a:solidFill>
                  <a:srgbClr val="0070C0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 – Financial structure, magnitude of cash flow</a:t>
            </a:r>
          </a:p>
          <a:p>
            <a:pPr marL="800100" lvl="5" indent="-342900">
              <a:buFont typeface="Courier New" pitchFamily="49" charset="0"/>
              <a:buChar char="o"/>
            </a:pPr>
            <a:r>
              <a:rPr lang="en-US" u="sng" dirty="0">
                <a:solidFill>
                  <a:srgbClr val="0070C0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Cushions of Protection</a:t>
            </a:r>
            <a:r>
              <a:rPr lang="en-US" dirty="0">
                <a:solidFill>
                  <a:srgbClr val="0070C0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 – Magnitude, stability, predictability of cash flow help us determine the risk of default</a:t>
            </a:r>
          </a:p>
          <a:p>
            <a:pPr marL="800100" lvl="5" indent="-342900">
              <a:buFont typeface="Courier New" pitchFamily="49" charset="0"/>
              <a:buChar char="o"/>
            </a:pPr>
            <a:r>
              <a:rPr lang="en-US" u="sng" dirty="0">
                <a:solidFill>
                  <a:srgbClr val="0070C0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Collateral</a:t>
            </a:r>
            <a:r>
              <a:rPr lang="en-US" dirty="0">
                <a:solidFill>
                  <a:srgbClr val="0070C0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 – The stability of value, liquidity, lien perfection, ability to control and take possession </a:t>
            </a:r>
          </a:p>
          <a:p>
            <a:pPr marL="800100" lvl="5" indent="-342900">
              <a:buFont typeface="Courier New" pitchFamily="49" charset="0"/>
              <a:buChar char="o"/>
            </a:pPr>
            <a:r>
              <a:rPr lang="en-US" u="sng" dirty="0">
                <a:solidFill>
                  <a:srgbClr val="0070C0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Risk/Return</a:t>
            </a:r>
            <a:r>
              <a:rPr lang="en-US" dirty="0">
                <a:solidFill>
                  <a:srgbClr val="0070C0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  - Getting paid for the risk</a:t>
            </a:r>
            <a:endParaRPr lang="en-US" u="sng" dirty="0">
              <a:solidFill>
                <a:srgbClr val="0070C0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marL="800100">
              <a:buNone/>
            </a:pPr>
            <a:endParaRPr lang="en-US" dirty="0"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684882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405</TotalTime>
  <Words>1550</Words>
  <Application>Microsoft Office PowerPoint</Application>
  <PresentationFormat>On-screen Show (4:3)</PresentationFormat>
  <Paragraphs>205</Paragraphs>
  <Slides>20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8" baseType="lpstr">
      <vt:lpstr>MS PGothic</vt:lpstr>
      <vt:lpstr>Arial</vt:lpstr>
      <vt:lpstr>Calibri</vt:lpstr>
      <vt:lpstr>Courier New</vt:lpstr>
      <vt:lpstr>Helvetica</vt:lpstr>
      <vt:lpstr>Verdana</vt:lpstr>
      <vt:lpstr>Wingdings</vt:lpstr>
      <vt:lpstr>Office Theme</vt:lpstr>
      <vt:lpstr> Commercial Real Estate  Income Property Analysis </vt:lpstr>
      <vt:lpstr>Underwriting Income Properties</vt:lpstr>
      <vt:lpstr>Underwriting Income Properties</vt:lpstr>
      <vt:lpstr>Underwriting Income Properties</vt:lpstr>
      <vt:lpstr>Underwriting Income Properties</vt:lpstr>
      <vt:lpstr>Underwriting Income Properties</vt:lpstr>
      <vt:lpstr>Underwriting Income Properties</vt:lpstr>
      <vt:lpstr>Underwriting Income Properties</vt:lpstr>
      <vt:lpstr>Underwriting Income Properties</vt:lpstr>
      <vt:lpstr>Underwriting Income Properties</vt:lpstr>
      <vt:lpstr>Underwriting Income Properties</vt:lpstr>
      <vt:lpstr>Underwriting Income Properties</vt:lpstr>
      <vt:lpstr>Underwriting Income Properties</vt:lpstr>
      <vt:lpstr>Underwriting Income Properties</vt:lpstr>
      <vt:lpstr>Underwriting Income Properties</vt:lpstr>
      <vt:lpstr>Underwriting Income Properties</vt:lpstr>
      <vt:lpstr>Underwriting Income Properties</vt:lpstr>
      <vt:lpstr>Underwriting Income Properties</vt:lpstr>
      <vt:lpstr>Underwriting Income Properties</vt:lpstr>
      <vt:lpstr>Underwriting Income Properties</vt:lpstr>
    </vt:vector>
  </TitlesOfParts>
  <Company>Bank Certified Office 2010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Commercial Real Estate  Income Property Analysis</dc:title>
  <dc:creator>Barzel, Roy</dc:creator>
  <cp:lastModifiedBy>Roy Barzel</cp:lastModifiedBy>
  <cp:revision>18</cp:revision>
  <dcterms:created xsi:type="dcterms:W3CDTF">2017-03-31T15:51:25Z</dcterms:created>
  <dcterms:modified xsi:type="dcterms:W3CDTF">2018-03-23T12:56:10Z</dcterms:modified>
</cp:coreProperties>
</file>