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1" r:id="rId2"/>
    <p:sldId id="262" r:id="rId3"/>
    <p:sldId id="266" r:id="rId4"/>
    <p:sldId id="273" r:id="rId5"/>
    <p:sldId id="269" r:id="rId6"/>
    <p:sldId id="268" r:id="rId7"/>
    <p:sldId id="267" r:id="rId8"/>
    <p:sldId id="270" r:id="rId9"/>
    <p:sldId id="271" r:id="rId10"/>
    <p:sldId id="272" r:id="rId11"/>
    <p:sldId id="27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648" autoAdjust="0"/>
    <p:restoredTop sz="89787" autoAdjust="0"/>
  </p:normalViewPr>
  <p:slideViewPr>
    <p:cSldViewPr snapToGrid="0">
      <p:cViewPr varScale="1">
        <p:scale>
          <a:sx n="153" d="100"/>
          <a:sy n="153" d="100"/>
        </p:scale>
        <p:origin x="9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0E4F66-731D-43A9-B2FD-9A1790314E80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15E1B-626F-4AA0-8DC9-875246BE6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824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63C538-3952-4388-B3FE-9CF37FFA1F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3253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63C538-3952-4388-B3FE-9CF37FFA1F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7643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15E1B-626F-4AA0-8DC9-875246BE6A4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47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15E1B-626F-4AA0-8DC9-875246BE6A4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54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3400D-DF30-491B-BC35-89D13D58A4A3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EE8C5-A9C9-4FAF-973A-21525FD87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318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3400D-DF30-491B-BC35-89D13D58A4A3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EE8C5-A9C9-4FAF-973A-21525FD87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629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3400D-DF30-491B-BC35-89D13D58A4A3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EE8C5-A9C9-4FAF-973A-21525FD87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455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3400D-DF30-491B-BC35-89D13D58A4A3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EE8C5-A9C9-4FAF-973A-21525FD87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80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3400D-DF30-491B-BC35-89D13D58A4A3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EE8C5-A9C9-4FAF-973A-21525FD87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768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3400D-DF30-491B-BC35-89D13D58A4A3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EE8C5-A9C9-4FAF-973A-21525FD87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407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3400D-DF30-491B-BC35-89D13D58A4A3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EE8C5-A9C9-4FAF-973A-21525FD87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339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3400D-DF30-491B-BC35-89D13D58A4A3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EE8C5-A9C9-4FAF-973A-21525FD87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916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3400D-DF30-491B-BC35-89D13D58A4A3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EE8C5-A9C9-4FAF-973A-21525FD87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344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3400D-DF30-491B-BC35-89D13D58A4A3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EE8C5-A9C9-4FAF-973A-21525FD87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480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3400D-DF30-491B-BC35-89D13D58A4A3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EE8C5-A9C9-4FAF-973A-21525FD87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562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3400D-DF30-491B-BC35-89D13D58A4A3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EE8C5-A9C9-4FAF-973A-21525FD87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876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mailto:natanya.chadwick@pnfp.com" TargetMode="External"/><Relationship Id="rId13" Type="http://schemas.openxmlformats.org/officeDocument/2006/relationships/hyperlink" Target="mailto:ingridnelson@firstcarolinabank.com" TargetMode="External"/><Relationship Id="rId18" Type="http://schemas.openxmlformats.org/officeDocument/2006/relationships/hyperlink" Target="mailto:crobinson@peoplesbanknc.com" TargetMode="External"/><Relationship Id="rId26" Type="http://schemas.openxmlformats.org/officeDocument/2006/relationships/hyperlink" Target="mailto:mzacharias@triadbusinessbank.com" TargetMode="External"/><Relationship Id="rId3" Type="http://schemas.openxmlformats.org/officeDocument/2006/relationships/slideLayout" Target="../slideLayouts/slideLayout2.xml"/><Relationship Id="rId21" Type="http://schemas.openxmlformats.org/officeDocument/2006/relationships/hyperlink" Target="mailto:foureeds@gmail.com" TargetMode="External"/><Relationship Id="rId7" Type="http://schemas.openxmlformats.org/officeDocument/2006/relationships/hyperlink" Target="mailto:harrisonsweat@lumbeeguarantybank.com" TargetMode="External"/><Relationship Id="rId12" Type="http://schemas.openxmlformats.org/officeDocument/2006/relationships/hyperlink" Target="mailto:rmorgan@northstatebank.com" TargetMode="External"/><Relationship Id="rId17" Type="http://schemas.openxmlformats.org/officeDocument/2006/relationships/hyperlink" Target="mailto:Robert.Peterkin@bofa.com" TargetMode="External"/><Relationship Id="rId25" Type="http://schemas.openxmlformats.org/officeDocument/2006/relationships/hyperlink" Target="mailto:jordan.p.morgan@bofa.com" TargetMode="External"/><Relationship Id="rId2" Type="http://schemas.openxmlformats.org/officeDocument/2006/relationships/audio" Target="../media/media10.wav"/><Relationship Id="rId16" Type="http://schemas.openxmlformats.org/officeDocument/2006/relationships/hyperlink" Target="mailto:hkestler@localfirstbank.com" TargetMode="External"/><Relationship Id="rId20" Type="http://schemas.openxmlformats.org/officeDocument/2006/relationships/hyperlink" Target="mailto:elise.penland@htb.com" TargetMode="External"/><Relationship Id="rId1" Type="http://schemas.microsoft.com/office/2007/relationships/media" Target="../media/media10.wav"/><Relationship Id="rId6" Type="http://schemas.openxmlformats.org/officeDocument/2006/relationships/hyperlink" Target="mailto:bpope@ffbnc.com" TargetMode="External"/><Relationship Id="rId11" Type="http://schemas.openxmlformats.org/officeDocument/2006/relationships/hyperlink" Target="mailto:lkeefer@southernfirst.com" TargetMode="External"/><Relationship Id="rId24" Type="http://schemas.openxmlformats.org/officeDocument/2006/relationships/hyperlink" Target="mailto:tchinkle@piedmontfederal.com" TargetMode="External"/><Relationship Id="rId5" Type="http://schemas.openxmlformats.org/officeDocument/2006/relationships/hyperlink" Target="mailto:will.johnson@southernbank.com" TargetMode="External"/><Relationship Id="rId15" Type="http://schemas.openxmlformats.org/officeDocument/2006/relationships/hyperlink" Target="mailto:bethfite@firstcarolinabank.com" TargetMode="External"/><Relationship Id="rId23" Type="http://schemas.openxmlformats.org/officeDocument/2006/relationships/hyperlink" Target="mailto:paul.carney@carterbankandtrust.com" TargetMode="External"/><Relationship Id="rId10" Type="http://schemas.openxmlformats.org/officeDocument/2006/relationships/hyperlink" Target="mailto:jumeekahingram@firstcarolinabank.com" TargetMode="External"/><Relationship Id="rId19" Type="http://schemas.openxmlformats.org/officeDocument/2006/relationships/hyperlink" Target="mailto:lacy.cross@movementbank.com" TargetMode="External"/><Relationship Id="rId4" Type="http://schemas.openxmlformats.org/officeDocument/2006/relationships/hyperlink" Target="mailto:rickman.davis@liveoakbank.com" TargetMode="External"/><Relationship Id="rId9" Type="http://schemas.openxmlformats.org/officeDocument/2006/relationships/hyperlink" Target="mailto:mckenna@ncbankers.org" TargetMode="External"/><Relationship Id="rId14" Type="http://schemas.openxmlformats.org/officeDocument/2006/relationships/hyperlink" Target="mailto:jscott@dsbnc.com" TargetMode="External"/><Relationship Id="rId22" Type="http://schemas.openxmlformats.org/officeDocument/2006/relationships/hyperlink" Target="mailto:erin.bennett@cbtcares.com" TargetMode="External"/><Relationship Id="rId27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bettermoneyhabits.bankofamerica.com/en/gen-z-financial-habits" TargetMode="External"/><Relationship Id="rId3" Type="http://schemas.openxmlformats.org/officeDocument/2006/relationships/hyperlink" Target="https://vimeo.com/manage/videos/923374790" TargetMode="External"/><Relationship Id="rId7" Type="http://schemas.openxmlformats.org/officeDocument/2006/relationships/hyperlink" Target="https://www.aba.com/advocacy/community-programs/consumer-resources/kids-money#b540b64180a44dcd9adb97eecde873ba" TargetMode="External"/><Relationship Id="rId2" Type="http://schemas.openxmlformats.org/officeDocument/2006/relationships/hyperlink" Target="https://ncbankersassoc.wpengine.com/wp-content/uploads/2022/04/Budgets-101-lesson-plan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cbankersassoc.wpengine.com/wp-content/uploads/2023/03/budgets-101-worksheet.pdf" TargetMode="External"/><Relationship Id="rId5" Type="http://schemas.openxmlformats.org/officeDocument/2006/relationships/hyperlink" Target="https://ncbankersassoc.wpengine.com/wp-content/uploads/2022/04/BIS-income-level-cards.pdf" TargetMode="External"/><Relationship Id="rId4" Type="http://schemas.openxmlformats.org/officeDocument/2006/relationships/hyperlink" Target="https://ncbankersassoc.wpengine.com/wp-content/uploads/2023/03/Dollar-Decisions-Boardgame.pdf" TargetMode="External"/><Relationship Id="rId9" Type="http://schemas.openxmlformats.org/officeDocument/2006/relationships/hyperlink" Target="https://www.fdic.gov/resources/consumers/money-smart/teach-money-smart/money-smart-for-young-people/index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3.wav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70411" y="457201"/>
            <a:ext cx="7848600" cy="1138773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prstClr val="black"/>
                </a:solidFill>
                <a:latin typeface="Calibri"/>
              </a:rPr>
              <a:t>Directions:</a:t>
            </a:r>
          </a:p>
          <a:p>
            <a:r>
              <a:rPr lang="en-US" sz="2000" b="1" dirty="0">
                <a:solidFill>
                  <a:prstClr val="black"/>
                </a:solidFill>
                <a:latin typeface="Calibri"/>
              </a:rPr>
              <a:t>4. Give the participant a plastic zip bag of pieces that correspond to their  </a:t>
            </a:r>
          </a:p>
          <a:p>
            <a:r>
              <a:rPr lang="en-US" sz="2000" b="1" dirty="0">
                <a:solidFill>
                  <a:prstClr val="black"/>
                </a:solidFill>
                <a:latin typeface="Calibri"/>
              </a:rPr>
              <a:t>     income selection. 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Picture 3" descr="C:\Users\c36538\AppData\Local\Microsoft\Windows\Temporary Internet Files\Content.Outlook\X5PX5EX7\GamePlay (5)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3" t="61519" r="16169" b="5511"/>
          <a:stretch/>
        </p:blipFill>
        <p:spPr bwMode="auto">
          <a:xfrm>
            <a:off x="2209800" y="2819400"/>
            <a:ext cx="7452362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57362" y="5562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45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1967345" y="304800"/>
            <a:ext cx="82296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u="sng" dirty="0">
                <a:solidFill>
                  <a:prstClr val="black"/>
                </a:solidFill>
                <a:latin typeface="Calibri"/>
              </a:rPr>
              <a:t>Closing Thoughts</a:t>
            </a:r>
            <a:r>
              <a:rPr lang="en-US" sz="3200" b="1" dirty="0">
                <a:solidFill>
                  <a:prstClr val="black"/>
                </a:solidFill>
                <a:latin typeface="Calibri"/>
              </a:rPr>
              <a:t>: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967346" y="1219200"/>
            <a:ext cx="8444345" cy="5638800"/>
          </a:xfrm>
          <a:noFill/>
          <a:ln w="19050">
            <a:noFill/>
          </a:ln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endParaRPr lang="en-US" sz="2900" b="1" dirty="0"/>
          </a:p>
          <a:p>
            <a:pPr marL="0" indent="0" algn="ctr">
              <a:buNone/>
            </a:pPr>
            <a:r>
              <a:rPr lang="en-US" sz="2800" b="1" dirty="0"/>
              <a:t>Please contact your region’s NCYB representative for any additional questions.</a:t>
            </a:r>
          </a:p>
          <a:p>
            <a:pPr marL="0" indent="0">
              <a:buNone/>
            </a:pPr>
            <a:r>
              <a:rPr lang="en-US" sz="2300" b="1" dirty="0"/>
              <a:t>	</a:t>
            </a:r>
            <a:br>
              <a:rPr lang="en-US" sz="2300" b="1" dirty="0"/>
            </a:br>
            <a:r>
              <a:rPr lang="en-US" sz="2500" b="1" dirty="0"/>
              <a:t>	</a:t>
            </a:r>
            <a:r>
              <a:rPr lang="en-US" sz="1800" b="1" u="sng" dirty="0"/>
              <a:t>East: </a:t>
            </a:r>
            <a:br>
              <a:rPr lang="en-US" sz="1800" b="1" dirty="0"/>
            </a:br>
            <a:r>
              <a:rPr lang="en-US" sz="1800" b="1" dirty="0"/>
              <a:t>	</a:t>
            </a:r>
            <a:r>
              <a:rPr lang="en-US" sz="1800" dirty="0"/>
              <a:t>Rickman Davis, Live Oak Bank (</a:t>
            </a:r>
            <a:r>
              <a:rPr lang="en-US" sz="1800" b="1" dirty="0">
                <a:hlinkClick r:id="rId4"/>
              </a:rPr>
              <a:t>rickman.davis@liveoakbank.com</a:t>
            </a:r>
            <a:r>
              <a:rPr lang="en-US" sz="1800" dirty="0"/>
              <a:t>) </a:t>
            </a:r>
          </a:p>
          <a:p>
            <a:pPr marL="0" indent="0">
              <a:buNone/>
            </a:pPr>
            <a:r>
              <a:rPr lang="en-US" sz="1800" dirty="0"/>
              <a:t>	Will Johnson, Southern Bank &amp; Trust (</a:t>
            </a:r>
            <a:r>
              <a:rPr lang="en-US" sz="1800" b="1" dirty="0">
                <a:hlinkClick r:id="rId5"/>
              </a:rPr>
              <a:t>will.johnson@southernbank.com</a:t>
            </a:r>
            <a:r>
              <a:rPr lang="en-US" sz="1800" dirty="0"/>
              <a:t>)</a:t>
            </a:r>
          </a:p>
          <a:p>
            <a:pPr marL="0" indent="0">
              <a:buNone/>
            </a:pPr>
            <a:r>
              <a:rPr lang="en-US" sz="1800" dirty="0"/>
              <a:t>	Bryant Pope, First Federal Bank (</a:t>
            </a:r>
            <a:r>
              <a:rPr lang="en-US" sz="1800" b="1" dirty="0">
                <a:hlinkClick r:id="rId6"/>
              </a:rPr>
              <a:t>bpope@ffbnc.com</a:t>
            </a:r>
            <a:r>
              <a:rPr lang="en-US" sz="1800" dirty="0"/>
              <a:t>) </a:t>
            </a:r>
          </a:p>
          <a:p>
            <a:pPr marL="0" indent="0">
              <a:buNone/>
            </a:pPr>
            <a:r>
              <a:rPr lang="en-US" sz="1800" dirty="0"/>
              <a:t>	Harrison Sweat, Lumbee Guaranty Bank (</a:t>
            </a:r>
            <a:r>
              <a:rPr lang="en-US" sz="1800" b="1" dirty="0">
                <a:hlinkClick r:id="rId7"/>
              </a:rPr>
              <a:t>harrisonsweat@lumbeeguarantybank.com</a:t>
            </a:r>
            <a:r>
              <a:rPr lang="en-US" sz="1800" dirty="0"/>
              <a:t>) </a:t>
            </a:r>
            <a:br>
              <a:rPr lang="en-US" sz="1800" dirty="0"/>
            </a:br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	</a:t>
            </a:r>
            <a:r>
              <a:rPr lang="en-US" sz="1800" b="1" u="sng" dirty="0"/>
              <a:t>Triangle:</a:t>
            </a:r>
            <a:br>
              <a:rPr lang="en-US" sz="1800" b="1" dirty="0"/>
            </a:br>
            <a:r>
              <a:rPr lang="en-US" sz="1800" b="1" dirty="0"/>
              <a:t>	</a:t>
            </a:r>
            <a:r>
              <a:rPr lang="en-US" sz="1800" dirty="0"/>
              <a:t>Natanya Chadwick, Pinnacle Financial Partners (</a:t>
            </a:r>
            <a:r>
              <a:rPr lang="en-US" sz="1800" b="1" dirty="0">
                <a:hlinkClick r:id="rId8"/>
              </a:rPr>
              <a:t>natanya.chadwick@pnfp.com</a:t>
            </a:r>
            <a:r>
              <a:rPr lang="en-US" sz="1800" dirty="0"/>
              <a:t>)</a:t>
            </a:r>
          </a:p>
          <a:p>
            <a:pPr marL="0" indent="0">
              <a:buNone/>
            </a:pPr>
            <a:r>
              <a:rPr lang="en-US" sz="1800" dirty="0"/>
              <a:t>	McKenna Gorham, NCBA (</a:t>
            </a:r>
            <a:r>
              <a:rPr lang="en-US" sz="1800" b="1" dirty="0">
                <a:hlinkClick r:id="rId9"/>
              </a:rPr>
              <a:t>mckenna@ncbankers.org</a:t>
            </a:r>
            <a:r>
              <a:rPr lang="en-US" sz="1800" dirty="0"/>
              <a:t>) 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err="1"/>
              <a:t>Jumeekah</a:t>
            </a:r>
            <a:r>
              <a:rPr lang="en-US" sz="1800" dirty="0"/>
              <a:t> Ingram, First Carolina Bank (</a:t>
            </a:r>
            <a:r>
              <a:rPr lang="en-US" sz="1800" b="1" dirty="0">
                <a:hlinkClick r:id="rId10"/>
              </a:rPr>
              <a:t>jumeekahingram@firstcarolinabank.com</a:t>
            </a:r>
            <a:r>
              <a:rPr lang="en-US" sz="1800" dirty="0"/>
              <a:t>)</a:t>
            </a:r>
          </a:p>
          <a:p>
            <a:pPr marL="0" indent="0">
              <a:buNone/>
            </a:pPr>
            <a:r>
              <a:rPr lang="en-US" sz="1800" dirty="0"/>
              <a:t>	Laura Keefer, Southern First Bank (</a:t>
            </a:r>
            <a:r>
              <a:rPr lang="en-US" sz="1800" b="1" dirty="0">
                <a:hlinkClick r:id="rId11"/>
              </a:rPr>
              <a:t>lkeefer@southernfirst.com</a:t>
            </a:r>
            <a:r>
              <a:rPr lang="en-US" sz="1800" dirty="0"/>
              <a:t>)  </a:t>
            </a:r>
          </a:p>
          <a:p>
            <a:pPr marL="0" indent="0">
              <a:buNone/>
            </a:pPr>
            <a:r>
              <a:rPr lang="en-US" sz="1800" dirty="0"/>
              <a:t>	Ryan Morgan, North State Bank (</a:t>
            </a:r>
            <a:r>
              <a:rPr lang="en-US" sz="1800" b="1" dirty="0">
                <a:hlinkClick r:id="rId12"/>
              </a:rPr>
              <a:t>rmorgan@northstatebank.com</a:t>
            </a:r>
            <a:r>
              <a:rPr lang="en-US" sz="1800" dirty="0"/>
              <a:t>)</a:t>
            </a:r>
          </a:p>
          <a:p>
            <a:pPr marL="0" indent="0">
              <a:buNone/>
            </a:pPr>
            <a:r>
              <a:rPr lang="en-US" sz="1800" dirty="0"/>
              <a:t>	Ingrid Nelson, First Carolina Bank (</a:t>
            </a:r>
            <a:r>
              <a:rPr lang="en-US" sz="1800" b="1" dirty="0">
                <a:hlinkClick r:id="rId13"/>
              </a:rPr>
              <a:t>ingridnelson@firstcarolinabank.com</a:t>
            </a:r>
            <a:r>
              <a:rPr lang="en-US" sz="1800" dirty="0"/>
              <a:t>) </a:t>
            </a:r>
          </a:p>
          <a:p>
            <a:pPr marL="0" indent="0">
              <a:buNone/>
            </a:pPr>
            <a:r>
              <a:rPr lang="en-US" sz="1800" dirty="0"/>
              <a:t>	Jack Scott, Dogwood State Bank (</a:t>
            </a:r>
            <a:r>
              <a:rPr lang="en-US" sz="1800" b="1" dirty="0">
                <a:hlinkClick r:id="rId14"/>
              </a:rPr>
              <a:t>jscott@dsbnc.com</a:t>
            </a:r>
            <a:r>
              <a:rPr lang="en-US" sz="1800" dirty="0"/>
              <a:t>) </a:t>
            </a:r>
          </a:p>
          <a:p>
            <a:pPr marL="0" indent="0">
              <a:buNone/>
            </a:pPr>
            <a:r>
              <a:rPr lang="en-US" sz="1800" dirty="0"/>
              <a:t>	Beth West, First Carolina Bank (</a:t>
            </a:r>
            <a:r>
              <a:rPr lang="en-US" sz="1800" b="1" dirty="0">
                <a:hlinkClick r:id="rId15"/>
              </a:rPr>
              <a:t>bethfite@firstcarolinabank.com</a:t>
            </a:r>
            <a:r>
              <a:rPr lang="en-US" sz="1800" dirty="0"/>
              <a:t>)  </a:t>
            </a:r>
            <a:br>
              <a:rPr lang="en-US" sz="1800" dirty="0"/>
            </a:br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	</a:t>
            </a:r>
            <a:r>
              <a:rPr lang="en-US" sz="1800" b="1" u="sng" dirty="0"/>
              <a:t>Charlotte Metro: </a:t>
            </a:r>
            <a:br>
              <a:rPr lang="en-US" sz="1800" b="1" dirty="0"/>
            </a:br>
            <a:r>
              <a:rPr lang="en-US" sz="1800" dirty="0"/>
              <a:t>	Hillary Kestler, First Bank (</a:t>
            </a:r>
            <a:r>
              <a:rPr lang="en-US" sz="1800" b="1" dirty="0">
                <a:hlinkClick r:id="rId16"/>
              </a:rPr>
              <a:t>hkestler@localfirstbank.com</a:t>
            </a:r>
            <a:r>
              <a:rPr lang="en-US" sz="1800" dirty="0"/>
              <a:t>)</a:t>
            </a:r>
          </a:p>
          <a:p>
            <a:pPr marL="0" indent="0">
              <a:buNone/>
            </a:pPr>
            <a:r>
              <a:rPr lang="en-US" sz="1800" dirty="0"/>
              <a:t>	Robert Peterkin, Bank of America (</a:t>
            </a:r>
            <a:r>
              <a:rPr lang="en-US" sz="1800" b="1" dirty="0">
                <a:hlinkClick r:id="rId17"/>
              </a:rPr>
              <a:t>robert.peterkin@bofa.com</a:t>
            </a:r>
            <a:r>
              <a:rPr lang="en-US" sz="1800" dirty="0"/>
              <a:t>)</a:t>
            </a:r>
          </a:p>
          <a:p>
            <a:pPr marL="0" indent="0">
              <a:buNone/>
            </a:pPr>
            <a:r>
              <a:rPr lang="en-US" sz="1800" dirty="0"/>
              <a:t>	Dane Robinson, Peoples Bank (</a:t>
            </a:r>
            <a:r>
              <a:rPr lang="en-US" sz="1800" b="1" dirty="0">
                <a:hlinkClick r:id="rId18"/>
              </a:rPr>
              <a:t>crobinson@peoplesbanknc.com</a:t>
            </a:r>
            <a:r>
              <a:rPr lang="en-US" sz="1800" dirty="0"/>
              <a:t>) </a:t>
            </a:r>
            <a:br>
              <a:rPr lang="en-US" sz="1800" dirty="0"/>
            </a:br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	</a:t>
            </a:r>
            <a:r>
              <a:rPr lang="en-US" sz="1800" b="1" u="sng" dirty="0"/>
              <a:t>West: </a:t>
            </a:r>
            <a:br>
              <a:rPr lang="en-US" sz="1800" b="1" dirty="0"/>
            </a:br>
            <a:r>
              <a:rPr lang="en-US" sz="1800" b="1" dirty="0"/>
              <a:t>	</a:t>
            </a:r>
            <a:r>
              <a:rPr lang="en-US" sz="1800" dirty="0"/>
              <a:t>Lacy Cross, Movement Bank (</a:t>
            </a:r>
            <a:r>
              <a:rPr lang="en-US" sz="1800" b="1" dirty="0">
                <a:hlinkClick r:id="rId19"/>
              </a:rPr>
              <a:t>lacy.cross@movementbank.com</a:t>
            </a:r>
            <a:r>
              <a:rPr lang="en-US" sz="1800" dirty="0"/>
              <a:t>) </a:t>
            </a:r>
          </a:p>
          <a:p>
            <a:pPr marL="0" indent="0">
              <a:buNone/>
            </a:pPr>
            <a:r>
              <a:rPr lang="en-US" sz="1800" dirty="0"/>
              <a:t>	Elise Penland, HomeTrust Bank (</a:t>
            </a:r>
            <a:r>
              <a:rPr lang="en-US" sz="1800" b="1" dirty="0">
                <a:hlinkClick r:id="rId20"/>
              </a:rPr>
              <a:t>elise.penland@htb.com</a:t>
            </a:r>
            <a:r>
              <a:rPr lang="en-US" sz="1800" dirty="0"/>
              <a:t>) </a:t>
            </a:r>
          </a:p>
          <a:p>
            <a:pPr marL="0" indent="0">
              <a:buNone/>
            </a:pPr>
            <a:r>
              <a:rPr lang="en-US" sz="1800" dirty="0"/>
              <a:t>	Mitzi Reed, First Citizens Bank (</a:t>
            </a:r>
            <a:r>
              <a:rPr lang="en-US" sz="1800" b="1" dirty="0">
                <a:hlinkClick r:id="rId21"/>
              </a:rPr>
              <a:t>foureeds@gmail.com</a:t>
            </a:r>
            <a:r>
              <a:rPr lang="en-US" sz="1800" dirty="0"/>
              <a:t>) </a:t>
            </a:r>
            <a:br>
              <a:rPr lang="en-US" sz="1800" dirty="0"/>
            </a:br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	</a:t>
            </a:r>
            <a:r>
              <a:rPr lang="en-US" sz="1800" b="1" u="sng" dirty="0"/>
              <a:t>Triad: </a:t>
            </a:r>
            <a:br>
              <a:rPr lang="en-US" sz="1800" b="1" dirty="0"/>
            </a:br>
            <a:r>
              <a:rPr lang="en-US" sz="1800" b="1" dirty="0"/>
              <a:t>	</a:t>
            </a:r>
            <a:r>
              <a:rPr lang="en-US" sz="1800" dirty="0"/>
              <a:t>Erin Bennett, Carter Bank and Trust (</a:t>
            </a:r>
            <a:r>
              <a:rPr lang="en-US" sz="1800" b="1" dirty="0">
                <a:hlinkClick r:id="rId22"/>
              </a:rPr>
              <a:t>erin.bennett@cbtcares.com</a:t>
            </a:r>
            <a:r>
              <a:rPr lang="en-US" sz="1800" dirty="0"/>
              <a:t>) </a:t>
            </a:r>
          </a:p>
          <a:p>
            <a:pPr marL="0" indent="0">
              <a:buNone/>
            </a:pPr>
            <a:r>
              <a:rPr lang="en-US" sz="1800" dirty="0"/>
              <a:t>	Paul Carney, Carter Bank &amp; Trust (</a:t>
            </a:r>
            <a:r>
              <a:rPr lang="en-US" sz="1800" b="1" dirty="0">
                <a:hlinkClick r:id="rId23"/>
              </a:rPr>
              <a:t>paul.carney@carterbankandtrust.com</a:t>
            </a:r>
            <a:r>
              <a:rPr lang="en-US" sz="1800" dirty="0"/>
              <a:t>)</a:t>
            </a:r>
          </a:p>
          <a:p>
            <a:pPr marL="0" indent="0">
              <a:buNone/>
            </a:pPr>
            <a:r>
              <a:rPr lang="en-US" sz="1800" dirty="0"/>
              <a:t>	TC Hinkle, Piedmont Federal Savings Bank (</a:t>
            </a:r>
            <a:r>
              <a:rPr lang="en-US" sz="1800" b="1" dirty="0">
                <a:hlinkClick r:id="rId24"/>
              </a:rPr>
              <a:t>tchinkle@piedmontfederal.com</a:t>
            </a:r>
            <a:r>
              <a:rPr lang="en-US" sz="1800" dirty="0"/>
              <a:t>) </a:t>
            </a:r>
          </a:p>
          <a:p>
            <a:pPr marL="0" indent="0">
              <a:buNone/>
            </a:pPr>
            <a:r>
              <a:rPr lang="en-US" sz="1800" dirty="0"/>
              <a:t>	Jordan Morgan, Bank of America (</a:t>
            </a:r>
            <a:r>
              <a:rPr lang="en-US" sz="1800" b="1" dirty="0">
                <a:hlinkClick r:id="rId25"/>
              </a:rPr>
              <a:t>jordan.p.morgan@bofa.com</a:t>
            </a:r>
            <a:r>
              <a:rPr lang="en-US" sz="1800" dirty="0"/>
              <a:t>)</a:t>
            </a:r>
          </a:p>
          <a:p>
            <a:pPr marL="0" indent="0">
              <a:buNone/>
            </a:pPr>
            <a:r>
              <a:rPr lang="en-US" sz="1800" dirty="0"/>
              <a:t>	Matt Zacharias, Triad Business Bank (</a:t>
            </a:r>
            <a:r>
              <a:rPr lang="en-US" sz="1800" b="1" dirty="0">
                <a:hlinkClick r:id="rId26"/>
              </a:rPr>
              <a:t>mzacharias@triadbusinessbank.com</a:t>
            </a:r>
            <a:r>
              <a:rPr lang="en-US" sz="1800" dirty="0"/>
              <a:t>) </a:t>
            </a:r>
            <a:endParaRPr lang="en-US" sz="1500" dirty="0"/>
          </a:p>
          <a:p>
            <a:pPr lvl="1"/>
            <a:endParaRPr lang="en-US" sz="2400" dirty="0"/>
          </a:p>
          <a:p>
            <a:pPr>
              <a:lnSpc>
                <a:spcPct val="150000"/>
              </a:lnSpc>
            </a:pPr>
            <a:endParaRPr lang="en-US" sz="2800" dirty="0"/>
          </a:p>
          <a:p>
            <a:pPr marL="0" indent="0">
              <a:buNone/>
            </a:pPr>
            <a:endParaRPr lang="en-US" i="1" dirty="0"/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9067800" y="571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01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12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B4B3F-5197-4364-226C-58BA6A668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62B06-7EA3-3168-06FF-285CC40754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Official Bankers in Schools Resources:</a:t>
            </a:r>
            <a:endParaRPr lang="en-US" sz="1800" u="sng" dirty="0">
              <a:solidFill>
                <a:srgbClr val="000000"/>
              </a:solidFill>
              <a:latin typeface="Calibri" panose="020F0502020204030204" pitchFamily="34" charset="0"/>
              <a:hlinkClick r:id="rId2"/>
            </a:endParaRPr>
          </a:p>
          <a:p>
            <a:pPr lvl="1">
              <a:spcBef>
                <a:spcPts val="0"/>
              </a:spcBef>
            </a:pPr>
            <a:r>
              <a:rPr lang="en-US" sz="1000" b="1" i="0" u="sng" dirty="0">
                <a:solidFill>
                  <a:srgbClr val="003767"/>
                </a:solidFill>
                <a:effectLst/>
                <a:latin typeface="gil-sans"/>
                <a:hlinkClick r:id="rId2"/>
              </a:rPr>
              <a:t>Budgets 101 Lesson Plan</a:t>
            </a:r>
            <a:endParaRPr lang="en-US" sz="1000" b="0" i="0" dirty="0">
              <a:solidFill>
                <a:srgbClr val="6B6D71"/>
              </a:solidFill>
              <a:effectLst/>
              <a:latin typeface="gil-sans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000" b="1" i="0" u="sng" dirty="0">
                <a:solidFill>
                  <a:srgbClr val="003767"/>
                </a:solidFill>
                <a:effectLst/>
                <a:latin typeface="gil-sans"/>
                <a:hlinkClick r:id="rId3"/>
              </a:rPr>
              <a:t>Training Video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000" b="1" i="0" u="sng" dirty="0">
                <a:solidFill>
                  <a:srgbClr val="003767"/>
                </a:solidFill>
                <a:effectLst/>
                <a:latin typeface="gil-sans"/>
                <a:hlinkClick r:id="rId3"/>
              </a:rPr>
              <a:t>NCEL Dollar Decisions Leader’s Guide</a:t>
            </a:r>
            <a:endParaRPr lang="en-US" sz="1000" b="0" i="0" dirty="0">
              <a:solidFill>
                <a:srgbClr val="6B6D71"/>
              </a:solidFill>
              <a:effectLst/>
              <a:latin typeface="gil-sans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000" b="1" i="0" u="sng" dirty="0">
                <a:solidFill>
                  <a:srgbClr val="003767"/>
                </a:solidFill>
                <a:effectLst/>
                <a:latin typeface="gil-sans"/>
                <a:hlinkClick r:id="rId4"/>
              </a:rPr>
              <a:t>NC Emerging Leaders Dollar Decisions Board</a:t>
            </a:r>
            <a:endParaRPr lang="en-US" sz="1000" b="0" i="0" dirty="0">
              <a:solidFill>
                <a:srgbClr val="6B6D71"/>
              </a:solidFill>
              <a:effectLst/>
              <a:latin typeface="gil-sans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000" b="1" i="0" u="sng" dirty="0">
                <a:solidFill>
                  <a:srgbClr val="003767"/>
                </a:solidFill>
                <a:effectLst/>
                <a:latin typeface="gil-sans"/>
                <a:hlinkClick r:id="rId5"/>
              </a:rPr>
              <a:t>BIS Income Level Cards</a:t>
            </a:r>
            <a:endParaRPr lang="en-US" sz="1000" b="0" i="0" dirty="0">
              <a:solidFill>
                <a:srgbClr val="6B6D71"/>
              </a:solidFill>
              <a:effectLst/>
              <a:latin typeface="gil-sans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000" b="1" i="0" u="sng" dirty="0">
                <a:solidFill>
                  <a:srgbClr val="003767"/>
                </a:solidFill>
                <a:effectLst/>
                <a:latin typeface="gil-sans"/>
                <a:hlinkClick r:id="rId6"/>
              </a:rPr>
              <a:t>Bankers in Schools Curriculum</a:t>
            </a:r>
            <a:r>
              <a:rPr lang="en-US" sz="1000" b="0" i="0" dirty="0">
                <a:solidFill>
                  <a:srgbClr val="6B6D71"/>
                </a:solidFill>
                <a:effectLst/>
                <a:latin typeface="gil-sans"/>
              </a:rPr>
              <a:t> – Supplemental material to Dollar Decisions</a:t>
            </a:r>
            <a:br>
              <a:rPr lang="en-US" sz="1000" b="0" i="0" dirty="0">
                <a:solidFill>
                  <a:srgbClr val="6B6D71"/>
                </a:solidFill>
                <a:effectLst/>
                <a:latin typeface="gil-sans"/>
              </a:rPr>
            </a:br>
            <a:endPara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Outside Resources:</a:t>
            </a:r>
            <a:endParaRPr lang="en-US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ABA “Youth &amp; Money”: 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7" tooltip="Protected by Avanan: https://urldefense.com/v3/__https:/www.aba.com/advocacy/community-programs/consumer-resources/kids-money*b540b64180a44dcd9adb97eecde873ba__;Iw!!I2XIyG2ANlwasLbx!Q8lRlBaG625u8mK5kastb_JwpEZ3KZ4qT2RIeSkpt3QKGycReb6_SufxPEW52MhmjJOdemvliOuKw9Ew18BgeoBTnNA$"/>
              </a:rPr>
              <a:t>https://www.aba.com/advocacy/community-programs/consumer-resources/kids-money#b540b64180a44dcd9adb97eecde873ba</a:t>
            </a:r>
            <a:endParaRPr lang="en-US" sz="12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Bank of America “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Better Money Habits”: 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8" tooltip="Protected by Avanan: https://bettermoneyhabits.bankofamerica.com/en/gen-z-financial-habits"/>
              </a:rPr>
              <a:t>https://bettermoneyhabits.bankofamerica.com/en/gen-z-financial-habits</a:t>
            </a:r>
            <a:endParaRPr 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FDIC “Money Smart for Young People”: 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hlinkClick r:id="rId9" tooltip="Protected by Avanan: https://urldefense.com/v3/__https:/www.fdic.gov/resources/consumers/money-smart/teach-money-smart/money-smart-for-young-people/index.html__;!!I2XIyG2ANlwasLbx!Q8lRlBaG625u8mK5kastb_JwpEZ3KZ4qT2RIeSkpt3QKGycReb6_SufxPEW52MhmjJOdemvliOuKw9Ew18BgQtdxNGo$"/>
              </a:rPr>
              <a:t>https://www.fdic.gov/resources/consumers/money-smart/teach-money-smart/money-smart-for-young-people/index.html</a:t>
            </a:r>
            <a:endParaRPr 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00050" lvl="1" indent="0">
              <a:spcBef>
                <a:spcPts val="0"/>
              </a:spcBef>
              <a:buNone/>
            </a:pPr>
            <a:endParaRPr lang="en-US" sz="1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45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7400" y="304041"/>
            <a:ext cx="7848600" cy="141577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prstClr val="black"/>
                </a:solidFill>
                <a:latin typeface="Calibri"/>
              </a:rPr>
              <a:t>Directions:</a:t>
            </a:r>
          </a:p>
          <a:p>
            <a:r>
              <a:rPr lang="en-US" sz="2000" b="1" dirty="0">
                <a:solidFill>
                  <a:prstClr val="black"/>
                </a:solidFill>
                <a:latin typeface="Calibri"/>
              </a:rPr>
              <a:t>5. Play the activity using the directions listed on the Dollar Decisions   </a:t>
            </a:r>
          </a:p>
          <a:p>
            <a:r>
              <a:rPr lang="en-US" sz="2000" b="1" dirty="0">
                <a:solidFill>
                  <a:prstClr val="black"/>
                </a:solidFill>
                <a:latin typeface="Calibri"/>
              </a:rPr>
              <a:t>    game card. 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prstClr val="black"/>
                </a:solidFill>
                <a:latin typeface="Calibri"/>
              </a:rPr>
              <a:t>Give participants 10 minutes to create spending plan.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47024" y="1828800"/>
            <a:ext cx="2973552" cy="4842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3332654" y="1904011"/>
            <a:ext cx="2133600" cy="10014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59430" y="2637443"/>
            <a:ext cx="3570370" cy="2500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525000" y="5867400"/>
            <a:ext cx="609600" cy="609600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55B47E3-A154-0F4F-1459-09AC6772E23D}"/>
              </a:ext>
            </a:extLst>
          </p:cNvPr>
          <p:cNvCxnSpPr/>
          <p:nvPr/>
        </p:nvCxnSpPr>
        <p:spPr>
          <a:xfrm>
            <a:off x="5427023" y="2525486"/>
            <a:ext cx="914400" cy="3800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075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47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28800" y="2547257"/>
            <a:ext cx="8610600" cy="144655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2800" b="1" u="sng" dirty="0"/>
              <a:t>Directions:</a:t>
            </a:r>
            <a:br>
              <a:rPr lang="en-US" sz="2800" b="1" u="sng" dirty="0"/>
            </a:br>
            <a:r>
              <a:rPr lang="en-US" sz="2000" b="1" dirty="0">
                <a:latin typeface="+mn-lt"/>
              </a:rPr>
              <a:t>6. Debrief activity with discussion questions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	a. Could students afford all that they needed?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	b. Could they afford what they wanted?</a:t>
            </a:r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6535.334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01000" y="30806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97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3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5"/>
          <p:cNvSpPr txBox="1">
            <a:spLocks/>
          </p:cNvSpPr>
          <p:nvPr/>
        </p:nvSpPr>
        <p:spPr>
          <a:xfrm>
            <a:off x="1759526" y="2288716"/>
            <a:ext cx="8610600" cy="175432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u="sng" dirty="0">
                <a:solidFill>
                  <a:prstClr val="black"/>
                </a:solidFill>
                <a:latin typeface="Calibri"/>
              </a:rPr>
              <a:t>Directions:</a:t>
            </a:r>
            <a:br>
              <a:rPr lang="en-US" sz="2800" b="1" u="sng" dirty="0">
                <a:solidFill>
                  <a:prstClr val="black"/>
                </a:solidFill>
                <a:latin typeface="Calibri"/>
              </a:rPr>
            </a:br>
            <a:r>
              <a:rPr lang="en-US" sz="2000" b="1" dirty="0">
                <a:solidFill>
                  <a:prstClr val="black"/>
                </a:solidFill>
                <a:latin typeface="Calibri"/>
              </a:rPr>
              <a:t>7. Ask students how they could acquire more pieces.</a:t>
            </a:r>
            <a:br>
              <a:rPr lang="en-US" sz="2000" dirty="0">
                <a:solidFill>
                  <a:prstClr val="black"/>
                </a:solidFill>
                <a:latin typeface="Calibri"/>
              </a:rPr>
            </a:br>
            <a:r>
              <a:rPr lang="en-US" sz="2000" dirty="0">
                <a:solidFill>
                  <a:prstClr val="black"/>
                </a:solidFill>
                <a:latin typeface="Calibri"/>
              </a:rPr>
              <a:t>	a. Obtain more education—have them identify two beans they would be 	    willing to give up for further education.</a:t>
            </a:r>
            <a:br>
              <a:rPr lang="en-US" sz="2000" dirty="0">
                <a:solidFill>
                  <a:prstClr val="black"/>
                </a:solidFill>
                <a:latin typeface="Calibri"/>
              </a:rPr>
            </a:br>
            <a:r>
              <a:rPr lang="en-US" sz="2000" dirty="0">
                <a:solidFill>
                  <a:prstClr val="black"/>
                </a:solidFill>
                <a:latin typeface="Calibri"/>
              </a:rPr>
              <a:t>	</a:t>
            </a:r>
          </a:p>
        </p:txBody>
      </p:sp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57400" y="33399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01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5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45721" y="762001"/>
            <a:ext cx="4176757" cy="540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19800" y="31598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36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1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57201"/>
            <a:ext cx="3733800" cy="326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4121727"/>
            <a:ext cx="5877823" cy="2344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25011" y="34567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73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909" y="152400"/>
            <a:ext cx="5070764" cy="6482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45382" y="32538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99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3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673" y="119852"/>
            <a:ext cx="5029200" cy="6521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65273" y="33805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89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07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71091" y="228600"/>
            <a:ext cx="4926739" cy="6375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00800" y="31116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62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623</Words>
  <Application>Microsoft Office PowerPoint</Application>
  <PresentationFormat>Widescreen</PresentationFormat>
  <Paragraphs>52</Paragraphs>
  <Slides>11</Slides>
  <Notes>4</Notes>
  <HiddenSlides>0</HiddenSlides>
  <MMClips>10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gil-sans</vt:lpstr>
      <vt:lpstr>Wingdings</vt:lpstr>
      <vt:lpstr>1_Office Theme</vt:lpstr>
      <vt:lpstr>PowerPoint Presentation</vt:lpstr>
      <vt:lpstr>PowerPoint Presentation</vt:lpstr>
      <vt:lpstr>Directions: 6. Debrief activity with discussion questions  a. Could students afford all that they needed?  b. Could they afford what they wanted?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Additional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Brianna Reeder</dc:creator>
  <cp:lastModifiedBy>Scott Brownlow</cp:lastModifiedBy>
  <cp:revision>4</cp:revision>
  <dcterms:created xsi:type="dcterms:W3CDTF">2018-11-02T19:02:52Z</dcterms:created>
  <dcterms:modified xsi:type="dcterms:W3CDTF">2024-04-02T15:01:27Z</dcterms:modified>
</cp:coreProperties>
</file>