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embeddings/oleObject20.bin" ContentType="application/vnd.openxmlformats-officedocument.oleObject"/>
  <Override PartName="/ppt/embeddings/oleObject9.bin" ContentType="application/vnd.openxmlformats-officedocument.oleObject"/>
  <Override PartName="/ppt/embeddings/oleObject11.bin" ContentType="application/vnd.openxmlformats-officedocument.oleObject"/>
  <Override PartName="/ppt/embeddings/oleObject21.bin" ContentType="application/vnd.openxmlformats-officedocument.oleObject"/>
  <Override PartName="/ppt/embeddings/oleObject12.bin" ContentType="application/vnd.openxmlformats-officedocument.oleObject"/>
  <Override PartName="/ppt/metadata" ContentType="application/binary"/>
  <Override PartName="/ppt/embeddings/oleObject22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5.bin" ContentType="application/vnd.openxmlformats-officedocument.oleObject"/>
  <Override PartName="/ppt/embeddings/oleObject4.bin" ContentType="application/vnd.openxmlformats-officedocument.oleObject"/>
  <Override PartName="/ppt/embeddings/oleObject10.bin" ContentType="application/vnd.openxmlformats-officedocument.oleObject"/>
  <Override PartName="/ppt/embeddings/oleObject16.bin" ContentType="application/vnd.openxmlformats-officedocument.oleObject"/>
  <Override PartName="/ppt/embeddings/oleObject3.bin" ContentType="application/vnd.openxmlformats-officedocument.oleObject"/>
  <Override PartName="/ppt/embeddings/oleObject15.bin" ContentType="application/vnd.openxmlformats-officedocument.oleObject"/>
  <Override PartName="/ppt/embeddings/oleObject17.bin" ContentType="application/vnd.openxmlformats-officedocument.oleObject"/>
  <Override PartName="/ppt/embeddings/oleObject2.bin" ContentType="application/vnd.openxmlformats-officedocument.oleObject"/>
  <Override PartName="/ppt/embeddings/oleObject6.bin" ContentType="application/vnd.openxmlformats-officedocument.oleObject"/>
  <Override PartName="/ppt/embeddings/oleObject1.bin" ContentType="application/vnd.openxmlformats-officedocument.oleObject"/>
  <Override PartName="/ppt/embeddings/oleObject13.bin" ContentType="application/vnd.openxmlformats-officedocument.oleObject"/>
  <Override PartName="/ppt/embeddings/oleObject7.bin" ContentType="application/vnd.openxmlformats-officedocument.oleObject"/>
  <Override PartName="/ppt/embeddings/oleObject14.bin" ContentType="application/vnd.openxmlformats-officedocument.oleObject"/>
  <Override PartName="/ppt/embeddings/oleObject8.bin" ContentType="application/vnd.openxmlformats-officedocument.oleObject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custom-properties" Target="docProps/custom.xml"/><Relationship Id="rId2" Type="http://schemas.openxmlformats.org/officeDocument/2006/relationships/officeDocument" Target="ppt/presentation.xml"/><Relationship Id="rId1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52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  <p:sldId id="336" r:id="rId88"/>
    <p:sldId id="337" r:id="rId89"/>
    <p:sldId id="338" r:id="rId90"/>
    <p:sldId id="339" r:id="rId91"/>
    <p:sldId id="340" r:id="rId92"/>
    <p:sldId id="341" r:id="rId93"/>
    <p:sldId id="342" r:id="rId94"/>
    <p:sldId id="343" r:id="rId95"/>
    <p:sldId id="344" r:id="rId96"/>
    <p:sldId id="345" r:id="rId97"/>
    <p:sldId id="346" r:id="rId98"/>
    <p:sldId id="347" r:id="rId99"/>
    <p:sldId id="348" r:id="rId100"/>
  </p:sldIdLst>
  <p:sldSz cy="6858000" cx="9144000"/>
  <p:notesSz cx="6934200" cy="9182100"/>
  <p:embeddedFontLst>
    <p:embeddedFont>
      <p:font typeface="Roboto"/>
      <p:regular r:id="rId101"/>
      <p:bold r:id="rId102"/>
      <p:italic r:id="rId103"/>
      <p:boldItalic r:id="rId104"/>
    </p:embeddedFont>
    <p:embeddedFont>
      <p:font typeface="Arial Narrow"/>
      <p:regular r:id="rId105"/>
      <p:bold r:id="rId106"/>
      <p:italic r:id="rId107"/>
      <p:boldItalic r:id="rId10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09" roundtripDataSignature="AMtx7mjCZ7+1IrYwKwKmI2fi+YmKw7ez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C9BD193-6F60-472D-903C-3705930F3441}">
  <a:tblStyle styleId="{AC9BD193-6F60-472D-903C-3705930F3441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21" Type="http://schemas.openxmlformats.org/officeDocument/2006/relationships/slide" Target="slides/slide14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112" Type="http://schemas.openxmlformats.org/officeDocument/2006/relationships/customXml" Target="../customXml/item3.xml"/><Relationship Id="rId107" Type="http://schemas.openxmlformats.org/officeDocument/2006/relationships/font" Target="fonts/ArialNarrow-italic.fntdata"/><Relationship Id="rId16" Type="http://schemas.openxmlformats.org/officeDocument/2006/relationships/slide" Target="slides/slide9.xml"/><Relationship Id="rId102" Type="http://schemas.openxmlformats.org/officeDocument/2006/relationships/font" Target="fonts/Roboto-bold.fntdata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11" Type="http://schemas.openxmlformats.org/officeDocument/2006/relationships/slide" Target="slides/slide4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95" Type="http://schemas.openxmlformats.org/officeDocument/2006/relationships/slide" Target="slides/slide88.xml"/><Relationship Id="rId90" Type="http://schemas.openxmlformats.org/officeDocument/2006/relationships/slide" Target="slides/slide83.xml"/><Relationship Id="rId5" Type="http://schemas.openxmlformats.org/officeDocument/2006/relationships/slideMaster" Target="slideMasters/slideMaster1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113" Type="http://schemas.openxmlformats.org/officeDocument/2006/relationships/customXml" Target="../customXml/item4.xml"/><Relationship Id="rId85" Type="http://schemas.openxmlformats.org/officeDocument/2006/relationships/slide" Target="slides/slide78.xml"/><Relationship Id="rId80" Type="http://schemas.openxmlformats.org/officeDocument/2006/relationships/slide" Target="slides/slide73.xml"/><Relationship Id="rId108" Type="http://schemas.openxmlformats.org/officeDocument/2006/relationships/font" Target="fonts/ArialNarrow-boldItalic.fntdata"/><Relationship Id="rId103" Type="http://schemas.openxmlformats.org/officeDocument/2006/relationships/font" Target="fonts/Roboto-italic.fntdata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59" Type="http://schemas.openxmlformats.org/officeDocument/2006/relationships/slide" Target="slides/slide52.xml"/><Relationship Id="rId96" Type="http://schemas.openxmlformats.org/officeDocument/2006/relationships/slide" Target="slides/slide89.xml"/><Relationship Id="rId91" Type="http://schemas.openxmlformats.org/officeDocument/2006/relationships/slide" Target="slides/slide84.xml"/><Relationship Id="rId75" Type="http://schemas.openxmlformats.org/officeDocument/2006/relationships/slide" Target="slides/slide68.xml"/><Relationship Id="rId70" Type="http://schemas.openxmlformats.org/officeDocument/2006/relationships/slide" Target="slides/slide63.xml"/><Relationship Id="rId54" Type="http://schemas.openxmlformats.org/officeDocument/2006/relationships/slide" Target="slides/slide47.xml"/><Relationship Id="rId1" Type="http://schemas.openxmlformats.org/officeDocument/2006/relationships/theme" Target="theme/theme3.xml"/><Relationship Id="rId6" Type="http://schemas.openxmlformats.org/officeDocument/2006/relationships/slideMaster" Target="slideMasters/slideMaster2.xml"/><Relationship Id="rId106" Type="http://schemas.openxmlformats.org/officeDocument/2006/relationships/font" Target="fonts/ArialNarrow-bold.fntdata"/><Relationship Id="rId49" Type="http://schemas.openxmlformats.org/officeDocument/2006/relationships/slide" Target="slides/slide42.xml"/><Relationship Id="rId36" Type="http://schemas.openxmlformats.org/officeDocument/2006/relationships/slide" Target="slides/slide29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5" Type="http://schemas.openxmlformats.org/officeDocument/2006/relationships/slide" Target="slides/slide8.xml"/><Relationship Id="rId57" Type="http://schemas.openxmlformats.org/officeDocument/2006/relationships/slide" Target="slides/slide50.xml"/><Relationship Id="rId44" Type="http://schemas.openxmlformats.org/officeDocument/2006/relationships/slide" Target="slides/slide37.xml"/><Relationship Id="rId101" Type="http://schemas.openxmlformats.org/officeDocument/2006/relationships/font" Target="fonts/Roboto-regular.fntdata"/><Relationship Id="rId31" Type="http://schemas.openxmlformats.org/officeDocument/2006/relationships/slide" Target="slides/slide24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" Type="http://schemas.openxmlformats.org/officeDocument/2006/relationships/slide" Target="slides/slide3.xml"/><Relationship Id="rId86" Type="http://schemas.openxmlformats.org/officeDocument/2006/relationships/slide" Target="slides/slide79.xml"/><Relationship Id="rId81" Type="http://schemas.openxmlformats.org/officeDocument/2006/relationships/slide" Target="slides/slide74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65" Type="http://schemas.openxmlformats.org/officeDocument/2006/relationships/slide" Target="slides/slide58.xml"/><Relationship Id="rId60" Type="http://schemas.openxmlformats.org/officeDocument/2006/relationships/slide" Target="slides/slide53.xml"/><Relationship Id="rId52" Type="http://schemas.openxmlformats.org/officeDocument/2006/relationships/slide" Target="slides/slide45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09" Type="http://customschemas.google.com/relationships/presentationmetadata" Target="metadata"/><Relationship Id="rId39" Type="http://schemas.openxmlformats.org/officeDocument/2006/relationships/slide" Target="slides/slide3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104" Type="http://schemas.openxmlformats.org/officeDocument/2006/relationships/font" Target="fonts/Roboto-boldItalic.fntdata"/><Relationship Id="rId34" Type="http://schemas.openxmlformats.org/officeDocument/2006/relationships/slide" Target="slides/slide27.xml"/><Relationship Id="rId97" Type="http://schemas.openxmlformats.org/officeDocument/2006/relationships/slide" Target="slides/slide90.xml"/><Relationship Id="rId76" Type="http://schemas.openxmlformats.org/officeDocument/2006/relationships/slide" Target="slides/slide69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92" Type="http://schemas.openxmlformats.org/officeDocument/2006/relationships/slide" Target="slides/slide85.xml"/><Relationship Id="rId7" Type="http://schemas.openxmlformats.org/officeDocument/2006/relationships/notesMaster" Target="notesMasters/notesMaster1.xml"/><Relationship Id="rId71" Type="http://schemas.openxmlformats.org/officeDocument/2006/relationships/slide" Target="slides/slide64.xml"/><Relationship Id="rId29" Type="http://schemas.openxmlformats.org/officeDocument/2006/relationships/slide" Target="slides/slide22.xml"/><Relationship Id="rId2" Type="http://schemas.openxmlformats.org/officeDocument/2006/relationships/viewProps" Target="viewProps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24" Type="http://schemas.openxmlformats.org/officeDocument/2006/relationships/slide" Target="slides/slide17.xml"/><Relationship Id="rId87" Type="http://schemas.openxmlformats.org/officeDocument/2006/relationships/slide" Target="slides/slide80.xml"/><Relationship Id="rId66" Type="http://schemas.openxmlformats.org/officeDocument/2006/relationships/slide" Target="slides/slide59.xml"/><Relationship Id="rId110" Type="http://schemas.openxmlformats.org/officeDocument/2006/relationships/customXml" Target="../customXml/item1.xml"/><Relationship Id="rId82" Type="http://schemas.openxmlformats.org/officeDocument/2006/relationships/slide" Target="slides/slide75.xml"/><Relationship Id="rId61" Type="http://schemas.openxmlformats.org/officeDocument/2006/relationships/slide" Target="slides/slide54.xml"/><Relationship Id="rId19" Type="http://schemas.openxmlformats.org/officeDocument/2006/relationships/slide" Target="slides/slide12.xml"/><Relationship Id="rId105" Type="http://schemas.openxmlformats.org/officeDocument/2006/relationships/font" Target="fonts/ArialNarrow-regular.fntdata"/><Relationship Id="rId100" Type="http://schemas.openxmlformats.org/officeDocument/2006/relationships/slide" Target="slides/slide93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14" Type="http://schemas.openxmlformats.org/officeDocument/2006/relationships/slide" Target="slides/slide7.xml"/><Relationship Id="rId77" Type="http://schemas.openxmlformats.org/officeDocument/2006/relationships/slide" Target="slides/slide70.xml"/><Relationship Id="rId56" Type="http://schemas.openxmlformats.org/officeDocument/2006/relationships/slide" Target="slides/slide49.xml"/><Relationship Id="rId98" Type="http://schemas.openxmlformats.org/officeDocument/2006/relationships/slide" Target="slides/slide91.xml"/><Relationship Id="rId93" Type="http://schemas.openxmlformats.org/officeDocument/2006/relationships/slide" Target="slides/slide86.xml"/><Relationship Id="rId8" Type="http://schemas.openxmlformats.org/officeDocument/2006/relationships/slide" Target="slides/slide1.xml"/><Relationship Id="rId72" Type="http://schemas.openxmlformats.org/officeDocument/2006/relationships/slide" Target="slides/slide65.xml"/><Relationship Id="rId51" Type="http://schemas.openxmlformats.org/officeDocument/2006/relationships/slide" Target="slides/slide44.xml"/><Relationship Id="rId3" Type="http://schemas.openxmlformats.org/officeDocument/2006/relationships/presProps" Target="presProps.xml"/><Relationship Id="rId46" Type="http://schemas.openxmlformats.org/officeDocument/2006/relationships/slide" Target="slides/slide39.xml"/><Relationship Id="rId25" Type="http://schemas.openxmlformats.org/officeDocument/2006/relationships/slide" Target="slides/slide18.xml"/><Relationship Id="rId67" Type="http://schemas.openxmlformats.org/officeDocument/2006/relationships/slide" Target="slides/slide60.xml"/><Relationship Id="rId41" Type="http://schemas.openxmlformats.org/officeDocument/2006/relationships/slide" Target="slides/slide34.xml"/><Relationship Id="rId20" Type="http://schemas.openxmlformats.org/officeDocument/2006/relationships/slide" Target="slides/slide13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62" Type="http://schemas.openxmlformats.org/officeDocument/2006/relationships/slide" Target="slides/slide55.xml"/><Relationship Id="rId111" Type="http://schemas.openxmlformats.org/officeDocument/2006/relationships/customXml" Target="../customXml/item2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10.vml.rels><?xml version="1.0" encoding="UTF-8" standalone="yes"?>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11.vml.rels><?xml version="1.0" encoding="UTF-8" standalone="yes"?>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12.vml.rels><?xml version="1.0" encoding="UTF-8" standalone="yes"?>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13.vml.rels><?xml version="1.0" encoding="UTF-8" standalone="yes"?>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14.vml.rels><?xml version="1.0" encoding="UTF-8" standalone="yes"?>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15.vml.rels><?xml version="1.0" encoding="UTF-8" standalone="yes"?>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16.vml.rels><?xml version="1.0" encoding="UTF-8" standalone="yes"?>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17.vml.rels><?xml version="1.0" encoding="UTF-8" standalone="yes"?>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18.vml.rels><?xml version="1.0" encoding="UTF-8" standalone="yes"?>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19.vml.rels><?xml version="1.0" encoding="UTF-8" standalone="yes"?>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2.vml.rels><?xml version="1.0" encoding="UTF-8" standalone="yes"?>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0.vml.rels><?xml version="1.0" encoding="UTF-8" standalone="yes"?>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21.vml.rels><?xml version="1.0" encoding="UTF-8" standalone="yes"?>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22.vml.rels><?xml version="1.0" encoding="UTF-8" standalone="yes"?>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3.v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4.vml.rels><?xml version="1.0" encoding="UTF-8" standalone="yes"?>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5.vml.rels><?xml version="1.0" encoding="UTF-8" standalone="yes"?>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6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.vml.rels><?xml version="1.0" encoding="UTF-8" standalone="yes"?>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8.vml.rels><?xml version="1.0" encoding="UTF-8" standalone="yes"?>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9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05137" cy="458787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" name="Google Shape;4;n"/>
          <p:cNvSpPr/>
          <p:nvPr>
            <p:ph idx="3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" name="Google Shape;5;n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" name="Google Shape;6;n"/>
          <p:cNvSpPr txBox="1"/>
          <p:nvPr>
            <p:ph idx="10" type="dt"/>
          </p:nvPr>
        </p:nvSpPr>
        <p:spPr>
          <a:xfrm>
            <a:off x="3929062" y="0"/>
            <a:ext cx="3005137" cy="458787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723312"/>
            <a:ext cx="3005137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29062" y="8723312"/>
            <a:ext cx="3005137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1" name="Google Shape;111;p1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3" name="Google Shape;173;p11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2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9" name="Google Shape;179;p12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feaeabde90_1_0:notes"/>
          <p:cNvSpPr txBox="1"/>
          <p:nvPr>
            <p:ph idx="1" type="body"/>
          </p:nvPr>
        </p:nvSpPr>
        <p:spPr>
          <a:xfrm>
            <a:off x="923304" y="4360556"/>
            <a:ext cx="5087700" cy="4133100"/>
          </a:xfrm>
          <a:prstGeom prst="rect">
            <a:avLst/>
          </a:prstGeom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g2feaeabde90_1_0:notes"/>
          <p:cNvSpPr/>
          <p:nvPr>
            <p:ph idx="2" type="sldImg"/>
          </p:nvPr>
        </p:nvSpPr>
        <p:spPr>
          <a:xfrm>
            <a:off x="1168262" y="688343"/>
            <a:ext cx="45978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3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2" name="Google Shape;192;p13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4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9" name="Google Shape;199;p14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5" name="Google Shape;205;p15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6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1" name="Google Shape;211;p16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7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7" name="Google Shape;217;p17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8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3" name="Google Shape;223;p18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9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9" name="Google Shape;229;p19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ff35a8b7ec_0_93:notes"/>
          <p:cNvSpPr/>
          <p:nvPr>
            <p:ph idx="2" type="sldImg"/>
          </p:nvPr>
        </p:nvSpPr>
        <p:spPr>
          <a:xfrm>
            <a:off x="1171575" y="688975"/>
            <a:ext cx="45912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8" name="Google Shape;118;g2ff35a8b7ec_0_93:notes"/>
          <p:cNvSpPr txBox="1"/>
          <p:nvPr>
            <p:ph idx="1" type="body"/>
          </p:nvPr>
        </p:nvSpPr>
        <p:spPr>
          <a:xfrm>
            <a:off x="923925" y="4360862"/>
            <a:ext cx="5086500" cy="41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g2ff35a8b7ec_0_93:notes"/>
          <p:cNvSpPr txBox="1"/>
          <p:nvPr>
            <p:ph idx="10" type="dt"/>
          </p:nvPr>
        </p:nvSpPr>
        <p:spPr>
          <a:xfrm>
            <a:off x="3929062" y="0"/>
            <a:ext cx="30051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1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9/8/2023</a:t>
            </a:r>
            <a:endParaRPr b="1" i="1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0" name="Google Shape;120;g2ff35a8b7ec_0_93:notes"/>
          <p:cNvSpPr txBox="1"/>
          <p:nvPr>
            <p:ph idx="12" type="sldNum"/>
          </p:nvPr>
        </p:nvSpPr>
        <p:spPr>
          <a:xfrm>
            <a:off x="3929062" y="8723312"/>
            <a:ext cx="30051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1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i="1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0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5" name="Google Shape;235;p20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1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2" name="Google Shape;242;p21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feaeabde90_1_20:notes"/>
          <p:cNvSpPr/>
          <p:nvPr>
            <p:ph idx="2" type="sldImg"/>
          </p:nvPr>
        </p:nvSpPr>
        <p:spPr>
          <a:xfrm>
            <a:off x="1168262" y="688343"/>
            <a:ext cx="45978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8" name="Google Shape;248;g2feaeabde90_1_20:notes"/>
          <p:cNvSpPr txBox="1"/>
          <p:nvPr>
            <p:ph idx="1" type="body"/>
          </p:nvPr>
        </p:nvSpPr>
        <p:spPr>
          <a:xfrm>
            <a:off x="923304" y="4360556"/>
            <a:ext cx="5087700" cy="41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g2feaeabde90_1_20:notes"/>
          <p:cNvSpPr txBox="1"/>
          <p:nvPr/>
        </p:nvSpPr>
        <p:spPr>
          <a:xfrm>
            <a:off x="3928752" y="0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 sz="1400"/>
          </a:p>
        </p:txBody>
      </p:sp>
      <p:sp>
        <p:nvSpPr>
          <p:cNvPr id="250" name="Google Shape;250;g2feaeabde90_1_20:notes"/>
          <p:cNvSpPr txBox="1"/>
          <p:nvPr/>
        </p:nvSpPr>
        <p:spPr>
          <a:xfrm>
            <a:off x="3928752" y="8722681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3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8" name="Google Shape;258;p23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4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4" name="Google Shape;264;p24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0" name="Google Shape;270;p25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6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6" name="Google Shape;276;p26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7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1" name="Google Shape;281;p27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8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8" name="Google Shape;288;p28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9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3" name="Google Shape;293;p29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6" name="Google Shape;126;p5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0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0" name="Google Shape;300;p30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1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5" name="Google Shape;305;p31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2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0" name="Google Shape;310;p32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3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7" name="Google Shape;317;p33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4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2" name="Google Shape;322;p34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5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8" name="Google Shape;328;p35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6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4" name="Google Shape;334;p36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7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0" name="Google Shape;340;p37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8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6" name="Google Shape;346;p38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2feaeabde90_1_128:notes"/>
          <p:cNvSpPr txBox="1"/>
          <p:nvPr>
            <p:ph idx="1" type="body"/>
          </p:nvPr>
        </p:nvSpPr>
        <p:spPr>
          <a:xfrm>
            <a:off x="923304" y="4360556"/>
            <a:ext cx="5087700" cy="4133100"/>
          </a:xfrm>
          <a:prstGeom prst="rect">
            <a:avLst/>
          </a:prstGeom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g2feaeabde90_1_128:notes"/>
          <p:cNvSpPr/>
          <p:nvPr>
            <p:ph idx="2" type="sldImg"/>
          </p:nvPr>
        </p:nvSpPr>
        <p:spPr>
          <a:xfrm>
            <a:off x="1168262" y="688343"/>
            <a:ext cx="45978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2" name="Google Shape;132;p6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9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1" name="Google Shape;361;p39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2feaeabde90_1_49:notes"/>
          <p:cNvSpPr/>
          <p:nvPr>
            <p:ph idx="2" type="sldImg"/>
          </p:nvPr>
        </p:nvSpPr>
        <p:spPr>
          <a:xfrm>
            <a:off x="1168262" y="688343"/>
            <a:ext cx="45978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8" name="Google Shape;368;g2feaeabde90_1_49:notes"/>
          <p:cNvSpPr txBox="1"/>
          <p:nvPr>
            <p:ph idx="1" type="body"/>
          </p:nvPr>
        </p:nvSpPr>
        <p:spPr>
          <a:xfrm>
            <a:off x="923304" y="4360556"/>
            <a:ext cx="5087700" cy="41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g2feaeabde90_1_49:notes"/>
          <p:cNvSpPr txBox="1"/>
          <p:nvPr/>
        </p:nvSpPr>
        <p:spPr>
          <a:xfrm>
            <a:off x="3928752" y="0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 sz="1400"/>
          </a:p>
        </p:txBody>
      </p:sp>
      <p:sp>
        <p:nvSpPr>
          <p:cNvPr id="370" name="Google Shape;370;g2feaeabde90_1_49:notes"/>
          <p:cNvSpPr txBox="1"/>
          <p:nvPr/>
        </p:nvSpPr>
        <p:spPr>
          <a:xfrm>
            <a:off x="3928752" y="8722681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0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8" name="Google Shape;378;p40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1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4" name="Google Shape;384;p41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42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0" name="Google Shape;390;p42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43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6" name="Google Shape;396;p43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47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2" name="Google Shape;402;p47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50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8" name="Google Shape;408;p50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1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5" name="Google Shape;415;p51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52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1" name="Google Shape;421;p52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8" name="Google Shape;138;p7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53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7" name="Google Shape;427;p53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4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4" name="Google Shape;434;p54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55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9" name="Google Shape;439;p55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56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5" name="Google Shape;445;p56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57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0" name="Google Shape;450;p57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8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5" name="Google Shape;455;p58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59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1" name="Google Shape;461;p59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0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6" name="Google Shape;466;p60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61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2" name="Google Shape;472;p61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62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8" name="Google Shape;478;p62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5" name="Google Shape;145;p8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63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84" name="Google Shape;484;p63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2feaeabde90_1_864:notes"/>
          <p:cNvSpPr/>
          <p:nvPr>
            <p:ph idx="2" type="sldImg"/>
          </p:nvPr>
        </p:nvSpPr>
        <p:spPr>
          <a:xfrm>
            <a:off x="1168262" y="688343"/>
            <a:ext cx="45978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0" name="Google Shape;490;g2feaeabde90_1_864:notes"/>
          <p:cNvSpPr txBox="1"/>
          <p:nvPr>
            <p:ph idx="1" type="body"/>
          </p:nvPr>
        </p:nvSpPr>
        <p:spPr>
          <a:xfrm>
            <a:off x="923304" y="4360556"/>
            <a:ext cx="5087700" cy="41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g2feaeabde90_1_864:notes"/>
          <p:cNvSpPr txBox="1"/>
          <p:nvPr/>
        </p:nvSpPr>
        <p:spPr>
          <a:xfrm>
            <a:off x="3928752" y="0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 sz="1400"/>
          </a:p>
        </p:txBody>
      </p:sp>
      <p:sp>
        <p:nvSpPr>
          <p:cNvPr id="492" name="Google Shape;492;g2feaeabde90_1_864:notes"/>
          <p:cNvSpPr txBox="1"/>
          <p:nvPr/>
        </p:nvSpPr>
        <p:spPr>
          <a:xfrm>
            <a:off x="3928752" y="8722681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64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0" name="Google Shape;500;p64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65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6" name="Google Shape;506;p65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67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12" name="Google Shape;512;p67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68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19" name="Google Shape;519;p68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70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25" name="Google Shape;525;p70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71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31" name="Google Shape;531;p71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72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36" name="Google Shape;536;p72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2feaeabde90_1_205:notes"/>
          <p:cNvSpPr/>
          <p:nvPr>
            <p:ph idx="2" type="sldImg"/>
          </p:nvPr>
        </p:nvSpPr>
        <p:spPr>
          <a:xfrm>
            <a:off x="1168262" y="688343"/>
            <a:ext cx="45978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2" name="Google Shape;542;g2feaeabde90_1_205:notes"/>
          <p:cNvSpPr txBox="1"/>
          <p:nvPr>
            <p:ph idx="1" type="body"/>
          </p:nvPr>
        </p:nvSpPr>
        <p:spPr>
          <a:xfrm>
            <a:off x="923304" y="4360556"/>
            <a:ext cx="5087700" cy="41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g2feaeabde90_1_205:notes"/>
          <p:cNvSpPr txBox="1"/>
          <p:nvPr/>
        </p:nvSpPr>
        <p:spPr>
          <a:xfrm>
            <a:off x="3928752" y="0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 sz="1400"/>
          </a:p>
        </p:txBody>
      </p:sp>
      <p:sp>
        <p:nvSpPr>
          <p:cNvPr id="544" name="Google Shape;544;g2feaeabde90_1_205:notes"/>
          <p:cNvSpPr txBox="1"/>
          <p:nvPr/>
        </p:nvSpPr>
        <p:spPr>
          <a:xfrm>
            <a:off x="3928752" y="8722681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ff35a8b7ec_0_0:notes"/>
          <p:cNvSpPr/>
          <p:nvPr>
            <p:ph idx="2" type="sldImg"/>
          </p:nvPr>
        </p:nvSpPr>
        <p:spPr>
          <a:xfrm>
            <a:off x="1171575" y="688975"/>
            <a:ext cx="45912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1" name="Google Shape;151;g2ff35a8b7ec_0_0:notes"/>
          <p:cNvSpPr txBox="1"/>
          <p:nvPr>
            <p:ph idx="1" type="body"/>
          </p:nvPr>
        </p:nvSpPr>
        <p:spPr>
          <a:xfrm>
            <a:off x="923925" y="4360862"/>
            <a:ext cx="5086500" cy="41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2ff35a8b7ec_0_0:notes"/>
          <p:cNvSpPr txBox="1"/>
          <p:nvPr>
            <p:ph idx="10" type="dt"/>
          </p:nvPr>
        </p:nvSpPr>
        <p:spPr>
          <a:xfrm>
            <a:off x="3929062" y="0"/>
            <a:ext cx="30051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1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9/8/2023</a:t>
            </a:r>
            <a:endParaRPr b="1" i="1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3" name="Google Shape;153;g2ff35a8b7ec_0_0:notes"/>
          <p:cNvSpPr txBox="1"/>
          <p:nvPr>
            <p:ph idx="12" type="sldNum"/>
          </p:nvPr>
        </p:nvSpPr>
        <p:spPr>
          <a:xfrm>
            <a:off x="3929062" y="8723312"/>
            <a:ext cx="30051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1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i="1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74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49" name="Google Shape;549;p74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2feaeabde90_1_289:notes"/>
          <p:cNvSpPr/>
          <p:nvPr>
            <p:ph idx="2" type="sldImg"/>
          </p:nvPr>
        </p:nvSpPr>
        <p:spPr>
          <a:xfrm>
            <a:off x="1168262" y="688343"/>
            <a:ext cx="45978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55" name="Google Shape;555;g2feaeabde90_1_289:notes"/>
          <p:cNvSpPr txBox="1"/>
          <p:nvPr>
            <p:ph idx="1" type="body"/>
          </p:nvPr>
        </p:nvSpPr>
        <p:spPr>
          <a:xfrm>
            <a:off x="923304" y="4360556"/>
            <a:ext cx="5087700" cy="41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g2feaeabde90_1_289:notes"/>
          <p:cNvSpPr txBox="1"/>
          <p:nvPr/>
        </p:nvSpPr>
        <p:spPr>
          <a:xfrm>
            <a:off x="3928752" y="0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 sz="1400"/>
          </a:p>
        </p:txBody>
      </p:sp>
      <p:sp>
        <p:nvSpPr>
          <p:cNvPr id="557" name="Google Shape;557;g2feaeabde90_1_289:notes"/>
          <p:cNvSpPr txBox="1"/>
          <p:nvPr/>
        </p:nvSpPr>
        <p:spPr>
          <a:xfrm>
            <a:off x="3928752" y="8722681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2feaeabde90_1_366:notes"/>
          <p:cNvSpPr/>
          <p:nvPr>
            <p:ph idx="2" type="sldImg"/>
          </p:nvPr>
        </p:nvSpPr>
        <p:spPr>
          <a:xfrm>
            <a:off x="1168262" y="688343"/>
            <a:ext cx="45978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2" name="Google Shape;562;g2feaeabde90_1_366:notes"/>
          <p:cNvSpPr txBox="1"/>
          <p:nvPr>
            <p:ph idx="1" type="body"/>
          </p:nvPr>
        </p:nvSpPr>
        <p:spPr>
          <a:xfrm>
            <a:off x="923304" y="4360556"/>
            <a:ext cx="5087700" cy="41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g2feaeabde90_1_366:notes"/>
          <p:cNvSpPr txBox="1"/>
          <p:nvPr/>
        </p:nvSpPr>
        <p:spPr>
          <a:xfrm>
            <a:off x="3928752" y="0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 sz="1400"/>
          </a:p>
        </p:txBody>
      </p:sp>
      <p:sp>
        <p:nvSpPr>
          <p:cNvPr id="564" name="Google Shape;564;g2feaeabde90_1_366:notes"/>
          <p:cNvSpPr txBox="1"/>
          <p:nvPr/>
        </p:nvSpPr>
        <p:spPr>
          <a:xfrm>
            <a:off x="3928752" y="8722681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2feaeabde90_1_443:notes"/>
          <p:cNvSpPr/>
          <p:nvPr>
            <p:ph idx="2" type="sldImg"/>
          </p:nvPr>
        </p:nvSpPr>
        <p:spPr>
          <a:xfrm>
            <a:off x="1168262" y="688343"/>
            <a:ext cx="45978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9" name="Google Shape;569;g2feaeabde90_1_443:notes"/>
          <p:cNvSpPr txBox="1"/>
          <p:nvPr>
            <p:ph idx="1" type="body"/>
          </p:nvPr>
        </p:nvSpPr>
        <p:spPr>
          <a:xfrm>
            <a:off x="923304" y="4360556"/>
            <a:ext cx="5087700" cy="41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g2feaeabde90_1_443:notes"/>
          <p:cNvSpPr txBox="1"/>
          <p:nvPr/>
        </p:nvSpPr>
        <p:spPr>
          <a:xfrm>
            <a:off x="3928752" y="0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 sz="1400"/>
          </a:p>
        </p:txBody>
      </p:sp>
      <p:sp>
        <p:nvSpPr>
          <p:cNvPr id="571" name="Google Shape;571;g2feaeabde90_1_443:notes"/>
          <p:cNvSpPr txBox="1"/>
          <p:nvPr/>
        </p:nvSpPr>
        <p:spPr>
          <a:xfrm>
            <a:off x="3928752" y="8722681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2feaeabde90_1_522:notes"/>
          <p:cNvSpPr/>
          <p:nvPr>
            <p:ph idx="2" type="sldImg"/>
          </p:nvPr>
        </p:nvSpPr>
        <p:spPr>
          <a:xfrm>
            <a:off x="1168262" y="688343"/>
            <a:ext cx="45978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8" name="Google Shape;578;g2feaeabde90_1_522:notes"/>
          <p:cNvSpPr txBox="1"/>
          <p:nvPr>
            <p:ph idx="1" type="body"/>
          </p:nvPr>
        </p:nvSpPr>
        <p:spPr>
          <a:xfrm>
            <a:off x="923304" y="4360556"/>
            <a:ext cx="5087700" cy="41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g2feaeabde90_1_522:notes"/>
          <p:cNvSpPr txBox="1"/>
          <p:nvPr/>
        </p:nvSpPr>
        <p:spPr>
          <a:xfrm>
            <a:off x="3928752" y="0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 sz="1400"/>
          </a:p>
        </p:txBody>
      </p:sp>
      <p:sp>
        <p:nvSpPr>
          <p:cNvPr id="580" name="Google Shape;580;g2feaeabde90_1_522:notes"/>
          <p:cNvSpPr txBox="1"/>
          <p:nvPr/>
        </p:nvSpPr>
        <p:spPr>
          <a:xfrm>
            <a:off x="3928752" y="8722681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2feaeabde90_1_601:notes"/>
          <p:cNvSpPr/>
          <p:nvPr>
            <p:ph idx="2" type="sldImg"/>
          </p:nvPr>
        </p:nvSpPr>
        <p:spPr>
          <a:xfrm>
            <a:off x="1168262" y="688343"/>
            <a:ext cx="45978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7" name="Google Shape;587;g2feaeabde90_1_601:notes"/>
          <p:cNvSpPr txBox="1"/>
          <p:nvPr>
            <p:ph idx="1" type="body"/>
          </p:nvPr>
        </p:nvSpPr>
        <p:spPr>
          <a:xfrm>
            <a:off x="923304" y="4360556"/>
            <a:ext cx="5087700" cy="41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g2feaeabde90_1_601:notes"/>
          <p:cNvSpPr txBox="1"/>
          <p:nvPr/>
        </p:nvSpPr>
        <p:spPr>
          <a:xfrm>
            <a:off x="3928752" y="0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 sz="1400"/>
          </a:p>
        </p:txBody>
      </p:sp>
      <p:sp>
        <p:nvSpPr>
          <p:cNvPr id="589" name="Google Shape;589;g2feaeabde90_1_601:notes"/>
          <p:cNvSpPr txBox="1"/>
          <p:nvPr/>
        </p:nvSpPr>
        <p:spPr>
          <a:xfrm>
            <a:off x="3928752" y="8722681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2ff3ec32b19_0_75:notes"/>
          <p:cNvSpPr/>
          <p:nvPr>
            <p:ph idx="2" type="sldImg"/>
          </p:nvPr>
        </p:nvSpPr>
        <p:spPr>
          <a:xfrm>
            <a:off x="1168262" y="688343"/>
            <a:ext cx="45978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7" name="Google Shape;597;g2ff3ec32b19_0_75:notes"/>
          <p:cNvSpPr txBox="1"/>
          <p:nvPr>
            <p:ph idx="1" type="body"/>
          </p:nvPr>
        </p:nvSpPr>
        <p:spPr>
          <a:xfrm>
            <a:off x="923304" y="4360556"/>
            <a:ext cx="5087700" cy="41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g2ff3ec32b19_0_75:notes"/>
          <p:cNvSpPr txBox="1"/>
          <p:nvPr/>
        </p:nvSpPr>
        <p:spPr>
          <a:xfrm>
            <a:off x="3928752" y="0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 sz="1400"/>
          </a:p>
        </p:txBody>
      </p:sp>
      <p:sp>
        <p:nvSpPr>
          <p:cNvPr id="599" name="Google Shape;599;g2ff3ec32b19_0_75:notes"/>
          <p:cNvSpPr txBox="1"/>
          <p:nvPr/>
        </p:nvSpPr>
        <p:spPr>
          <a:xfrm>
            <a:off x="3928752" y="8722681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80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7" name="Google Shape;607;p80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2feaeabde90_1_686:notes"/>
          <p:cNvSpPr/>
          <p:nvPr>
            <p:ph idx="2" type="sldImg"/>
          </p:nvPr>
        </p:nvSpPr>
        <p:spPr>
          <a:xfrm>
            <a:off x="1168262" y="688343"/>
            <a:ext cx="45978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2" name="Google Shape;612;g2feaeabde90_1_686:notes"/>
          <p:cNvSpPr txBox="1"/>
          <p:nvPr>
            <p:ph idx="1" type="body"/>
          </p:nvPr>
        </p:nvSpPr>
        <p:spPr>
          <a:xfrm>
            <a:off x="923304" y="4360556"/>
            <a:ext cx="5087700" cy="41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g2feaeabde90_1_686:notes"/>
          <p:cNvSpPr txBox="1"/>
          <p:nvPr/>
        </p:nvSpPr>
        <p:spPr>
          <a:xfrm>
            <a:off x="3928752" y="0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 sz="1400"/>
          </a:p>
        </p:txBody>
      </p:sp>
      <p:sp>
        <p:nvSpPr>
          <p:cNvPr id="614" name="Google Shape;614;g2feaeabde90_1_686:notes"/>
          <p:cNvSpPr txBox="1"/>
          <p:nvPr/>
        </p:nvSpPr>
        <p:spPr>
          <a:xfrm>
            <a:off x="3928752" y="8722681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2feaeabde90_1_708:notes"/>
          <p:cNvSpPr/>
          <p:nvPr>
            <p:ph idx="2" type="sldImg"/>
          </p:nvPr>
        </p:nvSpPr>
        <p:spPr>
          <a:xfrm>
            <a:off x="1168262" y="688343"/>
            <a:ext cx="45978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1" name="Google Shape;621;g2feaeabde90_1_708:notes"/>
          <p:cNvSpPr txBox="1"/>
          <p:nvPr>
            <p:ph idx="1" type="body"/>
          </p:nvPr>
        </p:nvSpPr>
        <p:spPr>
          <a:xfrm>
            <a:off x="923304" y="4360556"/>
            <a:ext cx="5087700" cy="41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g2feaeabde90_1_708:notes"/>
          <p:cNvSpPr txBox="1"/>
          <p:nvPr/>
        </p:nvSpPr>
        <p:spPr>
          <a:xfrm>
            <a:off x="3928752" y="0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 sz="1400"/>
          </a:p>
        </p:txBody>
      </p:sp>
      <p:sp>
        <p:nvSpPr>
          <p:cNvPr id="623" name="Google Shape;623;g2feaeabde90_1_708:notes"/>
          <p:cNvSpPr txBox="1"/>
          <p:nvPr/>
        </p:nvSpPr>
        <p:spPr>
          <a:xfrm>
            <a:off x="3928752" y="8722681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0" name="Google Shape;160;p10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2feaeabde90_1_786:notes"/>
          <p:cNvSpPr/>
          <p:nvPr>
            <p:ph idx="2" type="sldImg"/>
          </p:nvPr>
        </p:nvSpPr>
        <p:spPr>
          <a:xfrm>
            <a:off x="1168262" y="688343"/>
            <a:ext cx="45978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0" name="Google Shape;630;g2feaeabde90_1_786:notes"/>
          <p:cNvSpPr txBox="1"/>
          <p:nvPr>
            <p:ph idx="1" type="body"/>
          </p:nvPr>
        </p:nvSpPr>
        <p:spPr>
          <a:xfrm>
            <a:off x="923304" y="4360556"/>
            <a:ext cx="5087700" cy="41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1" name="Google Shape;631;g2feaeabde90_1_786:notes"/>
          <p:cNvSpPr txBox="1"/>
          <p:nvPr/>
        </p:nvSpPr>
        <p:spPr>
          <a:xfrm>
            <a:off x="3928752" y="0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 sz="1400"/>
          </a:p>
        </p:txBody>
      </p:sp>
      <p:sp>
        <p:nvSpPr>
          <p:cNvPr id="632" name="Google Shape;632;g2feaeabde90_1_786:notes"/>
          <p:cNvSpPr txBox="1"/>
          <p:nvPr/>
        </p:nvSpPr>
        <p:spPr>
          <a:xfrm>
            <a:off x="3928752" y="8722681"/>
            <a:ext cx="3005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50" lIns="92125" spcFirstLastPara="1" rIns="92125" wrap="square" tIns="460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1" i="1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2feaeabde90_1_947:notes"/>
          <p:cNvSpPr txBox="1"/>
          <p:nvPr>
            <p:ph idx="1" type="body"/>
          </p:nvPr>
        </p:nvSpPr>
        <p:spPr>
          <a:xfrm>
            <a:off x="923925" y="4360862"/>
            <a:ext cx="5086500" cy="41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9" name="Google Shape;639;g2feaeabde90_1_947:notes"/>
          <p:cNvSpPr/>
          <p:nvPr>
            <p:ph idx="2" type="sldImg"/>
          </p:nvPr>
        </p:nvSpPr>
        <p:spPr>
          <a:xfrm>
            <a:off x="1171575" y="688975"/>
            <a:ext cx="45912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81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46" name="Google Shape;646;p81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82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2" name="Google Shape;652;p82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83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9" name="Google Shape;659;p83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84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64" name="Google Shape;664;p84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85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70" name="Google Shape;670;p85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86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76" name="Google Shape;676;p86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87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82" name="Google Shape;682;p87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88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88" name="Google Shape;688;p88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ff35a8b7ec_2_0:notes"/>
          <p:cNvSpPr txBox="1"/>
          <p:nvPr>
            <p:ph idx="1" type="body"/>
          </p:nvPr>
        </p:nvSpPr>
        <p:spPr>
          <a:xfrm>
            <a:off x="923925" y="4360862"/>
            <a:ext cx="5086500" cy="41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7" name="Google Shape;167;g2ff35a8b7ec_2_0:notes"/>
          <p:cNvSpPr/>
          <p:nvPr>
            <p:ph idx="2" type="sldImg"/>
          </p:nvPr>
        </p:nvSpPr>
        <p:spPr>
          <a:xfrm>
            <a:off x="1171575" y="688975"/>
            <a:ext cx="45912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89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94" name="Google Shape;694;p89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90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0" name="Google Shape;700;p90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2fe479e1859_2_0:notes"/>
          <p:cNvSpPr txBox="1"/>
          <p:nvPr>
            <p:ph idx="1" type="body"/>
          </p:nvPr>
        </p:nvSpPr>
        <p:spPr>
          <a:xfrm>
            <a:off x="923925" y="4360862"/>
            <a:ext cx="5086500" cy="41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6" name="Google Shape;706;g2fe479e1859_2_0:notes"/>
          <p:cNvSpPr/>
          <p:nvPr>
            <p:ph idx="2" type="sldImg"/>
          </p:nvPr>
        </p:nvSpPr>
        <p:spPr>
          <a:xfrm>
            <a:off x="1171575" y="688975"/>
            <a:ext cx="4591200" cy="3443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96:notes"/>
          <p:cNvSpPr txBox="1"/>
          <p:nvPr>
            <p:ph idx="1" type="body"/>
          </p:nvPr>
        </p:nvSpPr>
        <p:spPr>
          <a:xfrm>
            <a:off x="923925" y="4360862"/>
            <a:ext cx="5086350" cy="413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1" name="Google Shape;711;p96:notes"/>
          <p:cNvSpPr/>
          <p:nvPr>
            <p:ph idx="2" type="sldImg"/>
          </p:nvPr>
        </p:nvSpPr>
        <p:spPr>
          <a:xfrm>
            <a:off x="1171575" y="688975"/>
            <a:ext cx="4591050" cy="34432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8"/>
          <p:cNvSpPr txBox="1"/>
          <p:nvPr>
            <p:ph type="ctrTitle"/>
          </p:nvPr>
        </p:nvSpPr>
        <p:spPr>
          <a:xfrm>
            <a:off x="2743200" y="427038"/>
            <a:ext cx="63993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600"/>
            </a:lvl1pPr>
            <a:lvl2pPr lvl="1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98"/>
          <p:cNvSpPr txBox="1"/>
          <p:nvPr>
            <p:ph idx="1" type="subTitle"/>
          </p:nvPr>
        </p:nvSpPr>
        <p:spPr>
          <a:xfrm>
            <a:off x="4191000" y="1752600"/>
            <a:ext cx="45720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200"/>
              <a:buFont typeface="Arial"/>
              <a:buNone/>
              <a:defRPr sz="2400"/>
            </a:lvl1pPr>
            <a:lvl2pPr lvl="1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●"/>
              <a:defRPr/>
            </a:lvl2pPr>
            <a:lvl3pPr lvl="2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●"/>
              <a:defRPr/>
            </a:lvl3pPr>
            <a:lvl4pPr lvl="3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lvl="4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5pPr>
            <a:lvl6pPr lvl="5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6pPr>
            <a:lvl7pPr lvl="6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7pPr>
            <a:lvl8pPr lvl="7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8pPr>
            <a:lvl9pPr lvl="8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9pPr>
          </a:lstStyle>
          <a:p/>
        </p:txBody>
      </p:sp>
      <p:sp>
        <p:nvSpPr>
          <p:cNvPr id="20" name="Google Shape;20;p98"/>
          <p:cNvSpPr txBox="1"/>
          <p:nvPr>
            <p:ph idx="10" type="dt"/>
          </p:nvPr>
        </p:nvSpPr>
        <p:spPr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98"/>
          <p:cNvSpPr txBox="1"/>
          <p:nvPr>
            <p:ph idx="11" type="ftr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98"/>
          <p:cNvSpPr txBox="1"/>
          <p:nvPr>
            <p:ph idx="12" type="sldNum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6"/>
          <p:cNvSpPr txBox="1"/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6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106"/>
          <p:cNvSpPr txBox="1"/>
          <p:nvPr>
            <p:ph idx="1" type="body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700"/>
              <a:buNone/>
              <a:defRPr sz="1400"/>
            </a:lvl1pPr>
            <a:lvl2pPr indent="-228600" lvl="1" marL="91440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900"/>
              <a:buNone/>
              <a:defRPr sz="1200"/>
            </a:lvl2pPr>
            <a:lvl3pPr indent="-228600" lvl="2" marL="13716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650"/>
              <a:buNone/>
              <a:defRPr sz="1000"/>
            </a:lvl3pPr>
            <a:lvl4pPr indent="-228600" lvl="3" marL="18288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4pPr>
            <a:lvl5pPr indent="-228600" lvl="4" marL="22860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5pPr>
            <a:lvl6pPr indent="-228600" lvl="5" marL="27432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6pPr>
            <a:lvl7pPr indent="-228600" lvl="6" marL="32004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7pPr>
            <a:lvl8pPr indent="-228600" lvl="7" marL="36576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8pPr>
            <a:lvl9pPr indent="-228600" lvl="8" marL="41148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78" name="Google Shape;78;p106"/>
          <p:cNvSpPr txBox="1"/>
          <p:nvPr>
            <p:ph idx="10" type="dt"/>
          </p:nvPr>
        </p:nvSpPr>
        <p:spPr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06"/>
          <p:cNvSpPr txBox="1"/>
          <p:nvPr>
            <p:ph idx="11" type="ftr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06"/>
          <p:cNvSpPr txBox="1"/>
          <p:nvPr>
            <p:ph idx="12" type="sldNum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07"/>
          <p:cNvSpPr txBox="1"/>
          <p:nvPr>
            <p:ph type="title"/>
          </p:nvPr>
        </p:nvSpPr>
        <p:spPr>
          <a:xfrm>
            <a:off x="457200" y="273050"/>
            <a:ext cx="3008400" cy="116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07"/>
          <p:cNvSpPr txBox="1"/>
          <p:nvPr>
            <p:ph idx="1" type="body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302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600"/>
              <a:buChar char="●"/>
              <a:defRPr sz="3200"/>
            </a:lvl1pPr>
            <a:lvl2pPr indent="-36195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Char char="●"/>
              <a:defRPr sz="2800"/>
            </a:lvl2pPr>
            <a:lvl3pPr indent="-327660" lvl="2" marL="13716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560"/>
              <a:buChar char="●"/>
              <a:defRPr sz="2400"/>
            </a:lvl3pPr>
            <a:lvl4pPr indent="-355600" lvl="3" marL="18288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4pPr>
            <a:lvl5pPr indent="-355600" lvl="4" marL="2286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–"/>
              <a:defRPr sz="2000"/>
            </a:lvl5pPr>
            <a:lvl6pPr indent="-355600" lvl="5" marL="27432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–"/>
              <a:defRPr sz="2000"/>
            </a:lvl6pPr>
            <a:lvl7pPr indent="-355600" lvl="6" marL="3200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–"/>
              <a:defRPr sz="2000"/>
            </a:lvl7pPr>
            <a:lvl8pPr indent="-355600" lvl="7" marL="36576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–"/>
              <a:defRPr sz="2000"/>
            </a:lvl8pPr>
            <a:lvl9pPr indent="-355600" lvl="8" marL="41148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–"/>
              <a:defRPr sz="2000"/>
            </a:lvl9pPr>
          </a:lstStyle>
          <a:p/>
        </p:txBody>
      </p:sp>
      <p:sp>
        <p:nvSpPr>
          <p:cNvPr id="84" name="Google Shape;84;p107"/>
          <p:cNvSpPr txBox="1"/>
          <p:nvPr>
            <p:ph idx="2" type="body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700"/>
              <a:buNone/>
              <a:defRPr sz="1400"/>
            </a:lvl1pPr>
            <a:lvl2pPr indent="-228600" lvl="1" marL="91440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900"/>
              <a:buNone/>
              <a:defRPr sz="1200"/>
            </a:lvl2pPr>
            <a:lvl3pPr indent="-228600" lvl="2" marL="13716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650"/>
              <a:buNone/>
              <a:defRPr sz="1000"/>
            </a:lvl3pPr>
            <a:lvl4pPr indent="-228600" lvl="3" marL="18288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4pPr>
            <a:lvl5pPr indent="-228600" lvl="4" marL="22860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5pPr>
            <a:lvl6pPr indent="-228600" lvl="5" marL="27432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6pPr>
            <a:lvl7pPr indent="-228600" lvl="6" marL="32004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7pPr>
            <a:lvl8pPr indent="-228600" lvl="7" marL="36576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8pPr>
            <a:lvl9pPr indent="-228600" lvl="8" marL="41148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85" name="Google Shape;85;p107"/>
          <p:cNvSpPr txBox="1"/>
          <p:nvPr>
            <p:ph idx="10" type="dt"/>
          </p:nvPr>
        </p:nvSpPr>
        <p:spPr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07"/>
          <p:cNvSpPr txBox="1"/>
          <p:nvPr>
            <p:ph idx="11" type="ftr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07"/>
          <p:cNvSpPr txBox="1"/>
          <p:nvPr>
            <p:ph idx="12" type="sldNum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0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08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200"/>
              <a:buNone/>
              <a:defRPr b="1" sz="2400"/>
            </a:lvl1pPr>
            <a:lvl2pPr indent="-228600" lvl="1" marL="914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b="1" sz="2000"/>
            </a:lvl2pPr>
            <a:lvl3pPr indent="-228600" lvl="2" marL="1371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 b="1" sz="1800"/>
            </a:lvl3pPr>
            <a:lvl4pPr indent="-228600" lvl="3" marL="1828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4pPr>
            <a:lvl5pPr indent="-228600" lvl="4" marL="22860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5pPr>
            <a:lvl6pPr indent="-2286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6pPr>
            <a:lvl7pPr indent="-2286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7pPr>
            <a:lvl8pPr indent="-2286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8pPr>
            <a:lvl9pPr indent="-2286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91" name="Google Shape;91;p108"/>
          <p:cNvSpPr txBox="1"/>
          <p:nvPr>
            <p:ph idx="2" type="body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04800" lvl="0" marL="4572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200"/>
              <a:buChar char="●"/>
              <a:defRPr sz="2400"/>
            </a:lvl1pPr>
            <a:lvl2pPr indent="-323850" lvl="1" marL="914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500"/>
              <a:buChar char="●"/>
              <a:defRPr sz="2000"/>
            </a:lvl2pPr>
            <a:lvl3pPr indent="-302894" lvl="2" marL="1371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●"/>
              <a:defRPr sz="1800"/>
            </a:lvl3pPr>
            <a:lvl4pPr indent="-330200" lvl="3" marL="1828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–"/>
              <a:defRPr sz="1600"/>
            </a:lvl5pPr>
            <a:lvl6pPr indent="-3302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–"/>
              <a:defRPr sz="1600"/>
            </a:lvl6pPr>
            <a:lvl7pPr indent="-3302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–"/>
              <a:defRPr sz="1600"/>
            </a:lvl7pPr>
            <a:lvl8pPr indent="-3302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–"/>
              <a:defRPr sz="1600"/>
            </a:lvl8pPr>
            <a:lvl9pPr indent="-3302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–"/>
              <a:defRPr sz="1600"/>
            </a:lvl9pPr>
          </a:lstStyle>
          <a:p/>
        </p:txBody>
      </p:sp>
      <p:sp>
        <p:nvSpPr>
          <p:cNvPr id="92" name="Google Shape;92;p108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200"/>
              <a:buNone/>
              <a:defRPr b="1" sz="2400"/>
            </a:lvl1pPr>
            <a:lvl2pPr indent="-228600" lvl="1" marL="914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b="1" sz="2000"/>
            </a:lvl2pPr>
            <a:lvl3pPr indent="-228600" lvl="2" marL="1371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 b="1" sz="1800"/>
            </a:lvl3pPr>
            <a:lvl4pPr indent="-228600" lvl="3" marL="1828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4pPr>
            <a:lvl5pPr indent="-228600" lvl="4" marL="22860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5pPr>
            <a:lvl6pPr indent="-2286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6pPr>
            <a:lvl7pPr indent="-2286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7pPr>
            <a:lvl8pPr indent="-2286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8pPr>
            <a:lvl9pPr indent="-2286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93" name="Google Shape;93;p108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04800" lvl="0" marL="4572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200"/>
              <a:buChar char="●"/>
              <a:defRPr sz="2400"/>
            </a:lvl1pPr>
            <a:lvl2pPr indent="-323850" lvl="1" marL="914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500"/>
              <a:buChar char="●"/>
              <a:defRPr sz="2000"/>
            </a:lvl2pPr>
            <a:lvl3pPr indent="-302894" lvl="2" marL="1371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●"/>
              <a:defRPr sz="1800"/>
            </a:lvl3pPr>
            <a:lvl4pPr indent="-330200" lvl="3" marL="1828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–"/>
              <a:defRPr sz="1600"/>
            </a:lvl5pPr>
            <a:lvl6pPr indent="-3302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–"/>
              <a:defRPr sz="1600"/>
            </a:lvl6pPr>
            <a:lvl7pPr indent="-3302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–"/>
              <a:defRPr sz="1600"/>
            </a:lvl7pPr>
            <a:lvl8pPr indent="-3302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–"/>
              <a:defRPr sz="1600"/>
            </a:lvl8pPr>
            <a:lvl9pPr indent="-3302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–"/>
              <a:defRPr sz="1600"/>
            </a:lvl9pPr>
          </a:lstStyle>
          <a:p/>
        </p:txBody>
      </p:sp>
      <p:sp>
        <p:nvSpPr>
          <p:cNvPr id="94" name="Google Shape;94;p108"/>
          <p:cNvSpPr txBox="1"/>
          <p:nvPr>
            <p:ph idx="10" type="dt"/>
          </p:nvPr>
        </p:nvSpPr>
        <p:spPr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08"/>
          <p:cNvSpPr txBox="1"/>
          <p:nvPr>
            <p:ph idx="11" type="ftr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08"/>
          <p:cNvSpPr txBox="1"/>
          <p:nvPr>
            <p:ph idx="12" type="sldNum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09"/>
          <p:cNvSpPr txBox="1"/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lv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09"/>
          <p:cNvSpPr txBox="1"/>
          <p:nvPr>
            <p:ph idx="1" type="body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2000"/>
            </a:lvl1pPr>
            <a:lvl2pPr indent="-228600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None/>
              <a:defRPr sz="1800"/>
            </a:lvl2pPr>
            <a:lvl3pPr indent="-228600" lvl="2" marL="1371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040"/>
              <a:buNone/>
              <a:defRPr sz="1600"/>
            </a:lvl3pPr>
            <a:lvl4pPr indent="-228600" lvl="3" marL="18288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indent="-228600" lvl="4" marL="22860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indent="-228600" lvl="5" marL="27432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indent="-228600" lvl="6" marL="32004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indent="-228600" lvl="7" marL="36576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indent="-228600" lvl="8" marL="41148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100" name="Google Shape;100;p109"/>
          <p:cNvSpPr txBox="1"/>
          <p:nvPr>
            <p:ph idx="10" type="dt"/>
          </p:nvPr>
        </p:nvSpPr>
        <p:spPr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09"/>
          <p:cNvSpPr txBox="1"/>
          <p:nvPr>
            <p:ph idx="11" type="ftr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09"/>
          <p:cNvSpPr txBox="1"/>
          <p:nvPr>
            <p:ph idx="12" type="sldNum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feaeabde90_1_43"/>
          <p:cNvSpPr txBox="1"/>
          <p:nvPr>
            <p:ph type="ctrTitle"/>
          </p:nvPr>
        </p:nvSpPr>
        <p:spPr>
          <a:xfrm>
            <a:off x="2743200" y="427038"/>
            <a:ext cx="63993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600"/>
            </a:lvl1pPr>
            <a:lvl2pPr lvl="1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g2feaeabde90_1_43"/>
          <p:cNvSpPr txBox="1"/>
          <p:nvPr>
            <p:ph idx="1" type="subTitle"/>
          </p:nvPr>
        </p:nvSpPr>
        <p:spPr>
          <a:xfrm>
            <a:off x="4191000" y="1752600"/>
            <a:ext cx="45720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lvl="0" rtl="0" algn="l">
              <a:spcBef>
                <a:spcPts val="480"/>
              </a:spcBef>
              <a:spcAft>
                <a:spcPts val="0"/>
              </a:spcAft>
              <a:buSzPts val="1200"/>
              <a:buFont typeface="Arial"/>
              <a:buNone/>
              <a:defRPr sz="2400"/>
            </a:lvl1pPr>
            <a:lvl2pPr lvl="1" rtl="0" algn="l">
              <a:spcBef>
                <a:spcPts val="360"/>
              </a:spcBef>
              <a:spcAft>
                <a:spcPts val="0"/>
              </a:spcAft>
              <a:buSzPts val="1350"/>
              <a:buChar char="●"/>
              <a:defRPr/>
            </a:lvl2pPr>
            <a:lvl3pPr lvl="2" rtl="0" algn="l">
              <a:spcBef>
                <a:spcPts val="360"/>
              </a:spcBef>
              <a:spcAft>
                <a:spcPts val="0"/>
              </a:spcAft>
              <a:buSzPts val="1170"/>
              <a:buChar char="●"/>
              <a:defRPr/>
            </a:lvl3pPr>
            <a:lvl4pPr lvl="3" rtl="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lvl="4" rtl="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5pPr>
            <a:lvl6pPr lvl="5" rtl="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6pPr>
            <a:lvl7pPr lvl="6" rtl="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7pPr>
            <a:lvl8pPr lvl="7" rtl="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8pPr>
            <a:lvl9pPr lvl="8" rtl="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9pPr>
          </a:lstStyle>
          <a:p/>
        </p:txBody>
      </p:sp>
      <p:sp>
        <p:nvSpPr>
          <p:cNvPr id="106" name="Google Shape;106;g2feaeabde90_1_43"/>
          <p:cNvSpPr txBox="1"/>
          <p:nvPr>
            <p:ph idx="10" type="dt"/>
          </p:nvPr>
        </p:nvSpPr>
        <p:spPr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g2feaeabde90_1_43"/>
          <p:cNvSpPr txBox="1"/>
          <p:nvPr>
            <p:ph idx="11" type="ftr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g2feaeabde90_1_43"/>
          <p:cNvSpPr txBox="1"/>
          <p:nvPr>
            <p:ph idx="12" type="sldNum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2feaeabde90_1_283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g2feaeabde90_1_283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285750" lvl="0" marL="457200" rtl="0" algn="l">
              <a:spcBef>
                <a:spcPts val="360"/>
              </a:spcBef>
              <a:spcAft>
                <a:spcPts val="0"/>
              </a:spcAft>
              <a:buSzPts val="900"/>
              <a:buChar char="●"/>
              <a:defRPr/>
            </a:lvl1pPr>
            <a:lvl2pPr indent="-314325" lvl="1" marL="914400" rtl="0" algn="l">
              <a:spcBef>
                <a:spcPts val="360"/>
              </a:spcBef>
              <a:spcAft>
                <a:spcPts val="0"/>
              </a:spcAft>
              <a:buSzPts val="1350"/>
              <a:buChar char="●"/>
              <a:defRPr/>
            </a:lvl2pPr>
            <a:lvl3pPr indent="-302894" lvl="2" marL="1371600" rtl="0" algn="l">
              <a:spcBef>
                <a:spcPts val="360"/>
              </a:spcBef>
              <a:spcAft>
                <a:spcPts val="0"/>
              </a:spcAft>
              <a:buSzPts val="1170"/>
              <a:buChar char="●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5pPr>
            <a:lvl6pPr indent="-342900" lvl="5" marL="2743200" rtl="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rtl="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7pPr>
            <a:lvl8pPr indent="-342900" lvl="7" marL="3657600" rtl="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rtl="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9pPr>
          </a:lstStyle>
          <a:p/>
        </p:txBody>
      </p:sp>
      <p:sp>
        <p:nvSpPr>
          <p:cNvPr id="26" name="Google Shape;26;g2feaeabde90_1_283"/>
          <p:cNvSpPr txBox="1"/>
          <p:nvPr>
            <p:ph idx="10" type="dt"/>
          </p:nvPr>
        </p:nvSpPr>
        <p:spPr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g2feaeabde90_1_283"/>
          <p:cNvSpPr txBox="1"/>
          <p:nvPr>
            <p:ph idx="11" type="ftr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g2feaeabde90_1_283"/>
          <p:cNvSpPr txBox="1"/>
          <p:nvPr>
            <p:ph idx="12" type="sldNum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2feaeabde90_1_681"/>
          <p:cNvSpPr txBox="1"/>
          <p:nvPr>
            <p:ph idx="10" type="dt"/>
          </p:nvPr>
        </p:nvSpPr>
        <p:spPr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g2feaeabde90_1_681"/>
          <p:cNvSpPr txBox="1"/>
          <p:nvPr>
            <p:ph idx="11" type="ftr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g2feaeabde90_1_681"/>
          <p:cNvSpPr txBox="1"/>
          <p:nvPr>
            <p:ph idx="12" type="sldNum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0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0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28575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900"/>
              <a:buChar char="●"/>
              <a:defRPr/>
            </a:lvl1pPr>
            <a:lvl2pPr indent="-314325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●"/>
              <a:defRPr/>
            </a:lvl2pPr>
            <a:lvl3pPr indent="-302894" lvl="2" marL="1371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●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9pPr>
          </a:lstStyle>
          <a:p/>
        </p:txBody>
      </p:sp>
      <p:sp>
        <p:nvSpPr>
          <p:cNvPr id="43" name="Google Shape;43;p100"/>
          <p:cNvSpPr txBox="1"/>
          <p:nvPr>
            <p:ph idx="10" type="dt"/>
          </p:nvPr>
        </p:nvSpPr>
        <p:spPr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00"/>
          <p:cNvSpPr txBox="1"/>
          <p:nvPr>
            <p:ph idx="11" type="ftr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00"/>
          <p:cNvSpPr txBox="1"/>
          <p:nvPr>
            <p:ph idx="12" type="sldNum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1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1"/>
          <p:cNvSpPr txBox="1"/>
          <p:nvPr>
            <p:ph idx="10" type="dt"/>
          </p:nvPr>
        </p:nvSpPr>
        <p:spPr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01"/>
          <p:cNvSpPr txBox="1"/>
          <p:nvPr>
            <p:ph idx="11" type="ftr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01"/>
          <p:cNvSpPr txBox="1"/>
          <p:nvPr>
            <p:ph idx="12" type="sldNum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2"/>
          <p:cNvSpPr txBox="1"/>
          <p:nvPr>
            <p:ph idx="10" type="dt"/>
          </p:nvPr>
        </p:nvSpPr>
        <p:spPr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2"/>
          <p:cNvSpPr txBox="1"/>
          <p:nvPr>
            <p:ph idx="11" type="ftr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02"/>
          <p:cNvSpPr txBox="1"/>
          <p:nvPr>
            <p:ph idx="12" type="sldNum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3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3"/>
          <p:cNvSpPr txBox="1"/>
          <p:nvPr>
            <p:ph idx="1" type="body"/>
          </p:nvPr>
        </p:nvSpPr>
        <p:spPr>
          <a:xfrm>
            <a:off x="2819400" y="1981200"/>
            <a:ext cx="29718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17500" lvl="0" marL="4572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400"/>
              <a:buChar char="●"/>
              <a:defRPr sz="2800"/>
            </a:lvl1pPr>
            <a:lvl2pPr indent="-342900" lvl="1" marL="9144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Char char="●"/>
              <a:defRPr sz="2400"/>
            </a:lvl2pPr>
            <a:lvl3pPr indent="-311150" lvl="2" marL="13716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300"/>
              <a:buChar char="●"/>
              <a:defRPr sz="2000"/>
            </a:lvl3pPr>
            <a:lvl4pPr indent="-342900" lvl="3" marL="1828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4pPr>
            <a:lvl5pPr indent="-342900" lvl="4" marL="22860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–"/>
              <a:defRPr sz="1800"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–"/>
              <a:defRPr sz="1800"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–"/>
              <a:defRPr sz="1800"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–"/>
              <a:defRPr sz="1800"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–"/>
              <a:defRPr sz="1800"/>
            </a:lvl9pPr>
          </a:lstStyle>
          <a:p/>
        </p:txBody>
      </p:sp>
      <p:sp>
        <p:nvSpPr>
          <p:cNvPr id="58" name="Google Shape;58;p103"/>
          <p:cNvSpPr txBox="1"/>
          <p:nvPr>
            <p:ph idx="2" type="body"/>
          </p:nvPr>
        </p:nvSpPr>
        <p:spPr>
          <a:xfrm>
            <a:off x="5943600" y="1981200"/>
            <a:ext cx="29718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17500" lvl="0" marL="4572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400"/>
              <a:buChar char="●"/>
              <a:defRPr sz="2800"/>
            </a:lvl1pPr>
            <a:lvl2pPr indent="-342900" lvl="1" marL="9144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Char char="●"/>
              <a:defRPr sz="2400"/>
            </a:lvl2pPr>
            <a:lvl3pPr indent="-311150" lvl="2" marL="13716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300"/>
              <a:buChar char="●"/>
              <a:defRPr sz="2000"/>
            </a:lvl3pPr>
            <a:lvl4pPr indent="-342900" lvl="3" marL="1828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4pPr>
            <a:lvl5pPr indent="-342900" lvl="4" marL="22860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–"/>
              <a:defRPr sz="1800"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–"/>
              <a:defRPr sz="1800"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–"/>
              <a:defRPr sz="1800"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–"/>
              <a:defRPr sz="1800"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–"/>
              <a:defRPr sz="1800"/>
            </a:lvl9pPr>
          </a:lstStyle>
          <a:p/>
        </p:txBody>
      </p:sp>
      <p:sp>
        <p:nvSpPr>
          <p:cNvPr id="59" name="Google Shape;59;p103"/>
          <p:cNvSpPr txBox="1"/>
          <p:nvPr>
            <p:ph idx="10" type="dt"/>
          </p:nvPr>
        </p:nvSpPr>
        <p:spPr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3"/>
          <p:cNvSpPr txBox="1"/>
          <p:nvPr>
            <p:ph idx="11" type="ftr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3"/>
          <p:cNvSpPr txBox="1"/>
          <p:nvPr>
            <p:ph idx="12" type="sldNum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4"/>
          <p:cNvSpPr txBox="1"/>
          <p:nvPr>
            <p:ph type="title"/>
          </p:nvPr>
        </p:nvSpPr>
        <p:spPr>
          <a:xfrm rot="5400000">
            <a:off x="5410200" y="2590800"/>
            <a:ext cx="54864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4"/>
          <p:cNvSpPr txBox="1"/>
          <p:nvPr>
            <p:ph idx="1" type="body"/>
          </p:nvPr>
        </p:nvSpPr>
        <p:spPr>
          <a:xfrm rot="5400000">
            <a:off x="2286000" y="1143000"/>
            <a:ext cx="5486400" cy="44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28575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900"/>
              <a:buChar char="●"/>
              <a:defRPr/>
            </a:lvl1pPr>
            <a:lvl2pPr indent="-314325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●"/>
              <a:defRPr/>
            </a:lvl2pPr>
            <a:lvl3pPr indent="-302894" lvl="2" marL="1371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●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9pPr>
          </a:lstStyle>
          <a:p/>
        </p:txBody>
      </p:sp>
      <p:sp>
        <p:nvSpPr>
          <p:cNvPr id="65" name="Google Shape;65;p104"/>
          <p:cNvSpPr txBox="1"/>
          <p:nvPr>
            <p:ph idx="10" type="dt"/>
          </p:nvPr>
        </p:nvSpPr>
        <p:spPr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4"/>
          <p:cNvSpPr txBox="1"/>
          <p:nvPr>
            <p:ph idx="11" type="ftr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4"/>
          <p:cNvSpPr txBox="1"/>
          <p:nvPr>
            <p:ph idx="12" type="sldNum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5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5"/>
          <p:cNvSpPr txBox="1"/>
          <p:nvPr>
            <p:ph idx="1" type="body"/>
          </p:nvPr>
        </p:nvSpPr>
        <p:spPr>
          <a:xfrm rot="5400000">
            <a:off x="3810000" y="990600"/>
            <a:ext cx="4114800" cy="60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28575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900"/>
              <a:buChar char="●"/>
              <a:defRPr/>
            </a:lvl1pPr>
            <a:lvl2pPr indent="-314325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●"/>
              <a:defRPr/>
            </a:lvl2pPr>
            <a:lvl3pPr indent="-302894" lvl="2" marL="1371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●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9pPr>
          </a:lstStyle>
          <a:p/>
        </p:txBody>
      </p:sp>
      <p:sp>
        <p:nvSpPr>
          <p:cNvPr id="71" name="Google Shape;71;p105"/>
          <p:cNvSpPr txBox="1"/>
          <p:nvPr>
            <p:ph idx="10" type="dt"/>
          </p:nvPr>
        </p:nvSpPr>
        <p:spPr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5"/>
          <p:cNvSpPr txBox="1"/>
          <p:nvPr>
            <p:ph idx="11" type="ftr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05"/>
          <p:cNvSpPr txBox="1"/>
          <p:nvPr>
            <p:ph idx="12" type="sldNum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3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12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97"/>
          <p:cNvCxnSpPr/>
          <p:nvPr/>
        </p:nvCxnSpPr>
        <p:spPr>
          <a:xfrm>
            <a:off x="0" y="1708150"/>
            <a:ext cx="9147300" cy="0"/>
          </a:xfrm>
          <a:prstGeom prst="straightConnector1">
            <a:avLst/>
          </a:prstGeom>
          <a:noFill/>
          <a:ln cap="sq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" name="Google Shape;11;p97"/>
          <p:cNvSpPr/>
          <p:nvPr/>
        </p:nvSpPr>
        <p:spPr>
          <a:xfrm>
            <a:off x="0" y="842962"/>
            <a:ext cx="2895588" cy="6018192"/>
          </a:xfrm>
          <a:custGeom>
            <a:rect b="b" l="l" r="r" t="t"/>
            <a:pathLst>
              <a:path extrusionOk="0" fill="none" h="21600" w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extrusionOk="0" h="21600" w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1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" name="Google Shape;12;p97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lvl="2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lvl="3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lvl="4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lvl="5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lvl="6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lvl="7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lvl="8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  <p:sp>
        <p:nvSpPr>
          <p:cNvPr id="13" name="Google Shape;13;p97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Char char="●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Arial"/>
              <a:buChar char="●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766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97"/>
          <p:cNvSpPr txBox="1"/>
          <p:nvPr>
            <p:ph idx="10" type="dt"/>
          </p:nvPr>
        </p:nvSpPr>
        <p:spPr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5" name="Google Shape;15;p97"/>
          <p:cNvSpPr txBox="1"/>
          <p:nvPr>
            <p:ph idx="11" type="ftr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6" name="Google Shape;16;p97"/>
          <p:cNvSpPr txBox="1"/>
          <p:nvPr>
            <p:ph idx="12" type="sldNum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9"/>
          <p:cNvSpPr/>
          <p:nvPr/>
        </p:nvSpPr>
        <p:spPr>
          <a:xfrm>
            <a:off x="0" y="842962"/>
            <a:ext cx="2895588" cy="6018192"/>
          </a:xfrm>
          <a:custGeom>
            <a:rect b="b" l="l" r="r" t="t"/>
            <a:pathLst>
              <a:path extrusionOk="0" fill="none" h="21600" w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extrusionOk="0" h="21600" w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1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" name="Google Shape;35;p99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lvl="2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lvl="3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lvl="4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lvl="5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lvl="6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lvl="7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lvl="8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  <p:sp>
        <p:nvSpPr>
          <p:cNvPr id="36" name="Google Shape;36;p99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Char char="●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Arial"/>
              <a:buChar char="●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766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p99"/>
          <p:cNvSpPr txBox="1"/>
          <p:nvPr>
            <p:ph idx="10" type="dt"/>
          </p:nvPr>
        </p:nvSpPr>
        <p:spPr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38" name="Google Shape;38;p99"/>
          <p:cNvSpPr txBox="1"/>
          <p:nvPr>
            <p:ph idx="11" type="ftr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39" name="Google Shape;39;p99"/>
          <p:cNvSpPr txBox="1"/>
          <p:nvPr>
            <p:ph idx="12" type="sldNum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vmlDrawing" Target="../drawings/vmlDrawing1.vml"/><Relationship Id="rId4" Type="http://schemas.openxmlformats.org/officeDocument/2006/relationships/oleObject" Target="../embeddings/oleObject1.bin"/><Relationship Id="rId5" Type="http://schemas.openxmlformats.org/officeDocument/2006/relationships/oleObject" Target="../embeddings/oleObject1.bin"/><Relationship Id="rId6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vmlDrawing" Target="../drawings/vmlDrawing4.vml"/><Relationship Id="rId4" Type="http://schemas.openxmlformats.org/officeDocument/2006/relationships/oleObject" Target="../embeddings/oleObject4.bin"/><Relationship Id="rId5" Type="http://schemas.openxmlformats.org/officeDocument/2006/relationships/oleObject" Target="../embeddings/oleObject4.bin"/><Relationship Id="rId6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vmlDrawing" Target="../drawings/vmlDrawing5.vml"/><Relationship Id="rId4" Type="http://schemas.openxmlformats.org/officeDocument/2006/relationships/oleObject" Target="../embeddings/oleObject5.bin"/><Relationship Id="rId5" Type="http://schemas.openxmlformats.org/officeDocument/2006/relationships/oleObject" Target="../embeddings/oleObject5.bin"/><Relationship Id="rId6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vmlDrawing" Target="../drawings/vmlDrawing6.vml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6.bin"/><Relationship Id="rId6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vmlDrawing" Target="../drawings/vmlDrawing7.vml"/><Relationship Id="rId4" Type="http://schemas.openxmlformats.org/officeDocument/2006/relationships/oleObject" Target="../embeddings/oleObject7.bin"/><Relationship Id="rId5" Type="http://schemas.openxmlformats.org/officeDocument/2006/relationships/oleObject" Target="../embeddings/oleObject7.bin"/><Relationship Id="rId6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vmlDrawing" Target="../drawings/vmlDrawing8.vml"/><Relationship Id="rId4" Type="http://schemas.openxmlformats.org/officeDocument/2006/relationships/oleObject" Target="../embeddings/oleObject8.bin"/><Relationship Id="rId5" Type="http://schemas.openxmlformats.org/officeDocument/2006/relationships/oleObject" Target="../embeddings/oleObject8.bin"/><Relationship Id="rId6" Type="http://schemas.openxmlformats.org/officeDocument/2006/relationships/image" Target="../media/image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vmlDrawing" Target="../drawings/vmlDrawing9.vml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9.bin"/><Relationship Id="rId6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vmlDrawing" Target="../drawings/vmlDrawing2.vml"/><Relationship Id="rId4" Type="http://schemas.openxmlformats.org/officeDocument/2006/relationships/oleObject" Target="../embeddings/oleObject2.bin"/><Relationship Id="rId5" Type="http://schemas.openxmlformats.org/officeDocument/2006/relationships/oleObject" Target="../embeddings/oleObject2.bin"/><Relationship Id="rId6" Type="http://schemas.openxmlformats.org/officeDocument/2006/relationships/image" Target="../media/image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vmlDrawing" Target="../drawings/vmlDrawing10.vml"/><Relationship Id="rId4" Type="http://schemas.openxmlformats.org/officeDocument/2006/relationships/oleObject" Target="../embeddings/oleObject10.bin"/><Relationship Id="rId5" Type="http://schemas.openxmlformats.org/officeDocument/2006/relationships/oleObject" Target="../embeddings/oleObject10.bin"/><Relationship Id="rId6" Type="http://schemas.openxmlformats.org/officeDocument/2006/relationships/image" Target="../media/image8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Relationship Id="rId3" Type="http://schemas.openxmlformats.org/officeDocument/2006/relationships/vmlDrawing" Target="../drawings/vmlDrawing11.vml"/><Relationship Id="rId4" Type="http://schemas.openxmlformats.org/officeDocument/2006/relationships/oleObject" Target="../embeddings/oleObject11.bin"/><Relationship Id="rId5" Type="http://schemas.openxmlformats.org/officeDocument/2006/relationships/oleObject" Target="../embeddings/oleObject11.bin"/><Relationship Id="rId6" Type="http://schemas.openxmlformats.org/officeDocument/2006/relationships/image" Target="../media/image13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Relationship Id="rId3" Type="http://schemas.openxmlformats.org/officeDocument/2006/relationships/vmlDrawing" Target="../drawings/vmlDrawing12.vml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2.bin"/><Relationship Id="rId6" Type="http://schemas.openxmlformats.org/officeDocument/2006/relationships/image" Target="../media/image1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9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7.xml"/><Relationship Id="rId3" Type="http://schemas.openxmlformats.org/officeDocument/2006/relationships/vmlDrawing" Target="../drawings/vmlDrawing13.vml"/><Relationship Id="rId4" Type="http://schemas.openxmlformats.org/officeDocument/2006/relationships/oleObject" Target="../embeddings/oleObject13.bin"/><Relationship Id="rId5" Type="http://schemas.openxmlformats.org/officeDocument/2006/relationships/oleObject" Target="../embeddings/oleObject13.bin"/><Relationship Id="rId6" Type="http://schemas.openxmlformats.org/officeDocument/2006/relationships/image" Target="../media/image22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8.xml"/><Relationship Id="rId3" Type="http://schemas.openxmlformats.org/officeDocument/2006/relationships/vmlDrawing" Target="../drawings/vmlDrawing14.vml"/><Relationship Id="rId4" Type="http://schemas.openxmlformats.org/officeDocument/2006/relationships/oleObject" Target="../embeddings/oleObject14.bin"/><Relationship Id="rId5" Type="http://schemas.openxmlformats.org/officeDocument/2006/relationships/oleObject" Target="../embeddings/oleObject14.bin"/><Relationship Id="rId6" Type="http://schemas.openxmlformats.org/officeDocument/2006/relationships/image" Target="../media/image28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vmlDrawing" Target="../drawings/vmlDrawing3.vml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3.bin"/><Relationship Id="rId6" Type="http://schemas.openxmlformats.org/officeDocument/2006/relationships/image" Target="../media/image3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0.xml"/><Relationship Id="rId3" Type="http://schemas.openxmlformats.org/officeDocument/2006/relationships/vmlDrawing" Target="../drawings/vmlDrawing15.vml"/><Relationship Id="rId4" Type="http://schemas.openxmlformats.org/officeDocument/2006/relationships/oleObject" Target="../embeddings/oleObject15.bin"/><Relationship Id="rId5" Type="http://schemas.openxmlformats.org/officeDocument/2006/relationships/oleObject" Target="../embeddings/oleObject15.bin"/><Relationship Id="rId6" Type="http://schemas.openxmlformats.org/officeDocument/2006/relationships/image" Target="../media/image20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4.xml"/><Relationship Id="rId3" Type="http://schemas.openxmlformats.org/officeDocument/2006/relationships/vmlDrawing" Target="../drawings/vmlDrawing16.vml"/><Relationship Id="rId4" Type="http://schemas.openxmlformats.org/officeDocument/2006/relationships/oleObject" Target="../embeddings/oleObject16.bin"/><Relationship Id="rId5" Type="http://schemas.openxmlformats.org/officeDocument/2006/relationships/oleObject" Target="../embeddings/oleObject16.bin"/><Relationship Id="rId6" Type="http://schemas.openxmlformats.org/officeDocument/2006/relationships/image" Target="../media/image21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5.xml"/><Relationship Id="rId3" Type="http://schemas.openxmlformats.org/officeDocument/2006/relationships/vmlDrawing" Target="../drawings/vmlDrawing17.vml"/><Relationship Id="rId4" Type="http://schemas.openxmlformats.org/officeDocument/2006/relationships/oleObject" Target="../embeddings/oleObject17.bin"/><Relationship Id="rId5" Type="http://schemas.openxmlformats.org/officeDocument/2006/relationships/oleObject" Target="../embeddings/oleObject17.bin"/><Relationship Id="rId6" Type="http://schemas.openxmlformats.org/officeDocument/2006/relationships/image" Target="../media/image17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27.png"/><Relationship Id="rId4" Type="http://schemas.openxmlformats.org/officeDocument/2006/relationships/image" Target="../media/image23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2.xml"/><Relationship Id="rId3" Type="http://schemas.openxmlformats.org/officeDocument/2006/relationships/vmlDrawing" Target="../drawings/vmlDrawing18.vml"/><Relationship Id="rId4" Type="http://schemas.openxmlformats.org/officeDocument/2006/relationships/oleObject" Target="../embeddings/oleObject18.bin"/><Relationship Id="rId5" Type="http://schemas.openxmlformats.org/officeDocument/2006/relationships/oleObject" Target="../embeddings/oleObject18.bin"/><Relationship Id="rId6" Type="http://schemas.openxmlformats.org/officeDocument/2006/relationships/image" Target="../media/image25.pn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3.xml"/><Relationship Id="rId3" Type="http://schemas.openxmlformats.org/officeDocument/2006/relationships/vmlDrawing" Target="../drawings/vmlDrawing19.vml"/><Relationship Id="rId4" Type="http://schemas.openxmlformats.org/officeDocument/2006/relationships/oleObject" Target="../embeddings/oleObject19.bin"/><Relationship Id="rId5" Type="http://schemas.openxmlformats.org/officeDocument/2006/relationships/oleObject" Target="../embeddings/oleObject19.bin"/><Relationship Id="rId6" Type="http://schemas.openxmlformats.org/officeDocument/2006/relationships/image" Target="../media/image29.png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4.xm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5.xml"/><Relationship Id="rId3" Type="http://schemas.openxmlformats.org/officeDocument/2006/relationships/vmlDrawing" Target="../drawings/vmlDrawing20.vml"/><Relationship Id="rId4" Type="http://schemas.openxmlformats.org/officeDocument/2006/relationships/oleObject" Target="../embeddings/oleObject20.bin"/><Relationship Id="rId5" Type="http://schemas.openxmlformats.org/officeDocument/2006/relationships/oleObject" Target="../embeddings/oleObject20.bin"/><Relationship Id="rId6" Type="http://schemas.openxmlformats.org/officeDocument/2006/relationships/image" Target="../media/image26.pn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6.xml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7.xml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8.xml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9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0.xml"/><Relationship Id="rId3" Type="http://schemas.openxmlformats.org/officeDocument/2006/relationships/vmlDrawing" Target="../drawings/vmlDrawing21.vml"/><Relationship Id="rId4" Type="http://schemas.openxmlformats.org/officeDocument/2006/relationships/oleObject" Target="../embeddings/oleObject21.bin"/><Relationship Id="rId5" Type="http://schemas.openxmlformats.org/officeDocument/2006/relationships/oleObject" Target="../embeddings/oleObject21.bin"/><Relationship Id="rId6" Type="http://schemas.openxmlformats.org/officeDocument/2006/relationships/image" Target="../media/image24.pn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1.xml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2.xml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3.xml"/><Relationship Id="rId3" Type="http://schemas.openxmlformats.org/officeDocument/2006/relationships/vmlDrawing" Target="../drawings/vmlDrawing22.vml"/><Relationship Id="rId4" Type="http://schemas.openxmlformats.org/officeDocument/2006/relationships/oleObject" Target="../embeddings/oleObject22.bin"/><Relationship Id="rId5" Type="http://schemas.openxmlformats.org/officeDocument/2006/relationships/oleObject" Target="../embeddings/oleObject22.bin"/><Relationship Id="rId6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"/>
          <p:cNvSpPr txBox="1"/>
          <p:nvPr>
            <p:ph type="ctrTitle"/>
          </p:nvPr>
        </p:nvSpPr>
        <p:spPr>
          <a:xfrm>
            <a:off x="228600" y="457200"/>
            <a:ext cx="8609012" cy="10969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Arial Narrow"/>
              <a:buNone/>
            </a:pPr>
            <a:r>
              <a:rPr b="1" i="0" lang="en-US" sz="50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   LOANS TO "SMALL" BUSINESS</a:t>
            </a:r>
            <a:endParaRPr/>
          </a:p>
        </p:txBody>
      </p:sp>
      <p:sp>
        <p:nvSpPr>
          <p:cNvPr id="114" name="Google Shape;114;p1"/>
          <p:cNvSpPr txBox="1"/>
          <p:nvPr>
            <p:ph idx="1" type="subTitle"/>
          </p:nvPr>
        </p:nvSpPr>
        <p:spPr>
          <a:xfrm>
            <a:off x="4038600" y="2971800"/>
            <a:ext cx="4724400" cy="26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Mike Comer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1400"/>
              <a:buNone/>
            </a:pPr>
            <a:r>
              <a:rPr lang="en-US" sz="2800"/>
              <a:t>Retired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Banker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1400"/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Sevierville, TN</a:t>
            </a:r>
            <a:endParaRPr/>
          </a:p>
        </p:txBody>
      </p:sp>
      <p:graphicFrame>
        <p:nvGraphicFramePr>
          <p:cNvPr id="115" name="Google Shape;115;p1"/>
          <p:cNvGraphicFramePr/>
          <p:nvPr/>
        </p:nvGraphicFramePr>
        <p:xfrm>
          <a:off x="381000" y="2133600"/>
          <a:ext cx="3200400" cy="4191000"/>
        </p:xfrm>
        <a:graphic>
          <a:graphicData uri="http://schemas.openxmlformats.org/presentationml/2006/ole">
            <mc:AlternateContent>
              <mc:Choice Requires="v">
                <p:oleObj r:id="rId4" imgH="4191000" imgW="3200400" spid="_x0000_s1">
                  <p:embed/>
                </p:oleObj>
              </mc:Choice>
              <mc:Fallback>
                <p:oleObj r:id="rId5" imgH="4191000" imgW="3200400">
                  <p:embed/>
                  <p:pic>
                    <p:nvPicPr>
                      <p:cNvPr id="115" name="Google Shape;115;p1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381000" y="2133600"/>
                        <a:ext cx="3200400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1"/>
          <p:cNvSpPr txBox="1"/>
          <p:nvPr>
            <p:ph type="title"/>
          </p:nvPr>
        </p:nvSpPr>
        <p:spPr>
          <a:xfrm>
            <a:off x="2819400" y="1009650"/>
            <a:ext cx="6096000" cy="3181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 Narrow"/>
              <a:buNone/>
            </a:pPr>
            <a:r>
              <a:rPr b="1" i="0" lang="en-US" sz="60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LOAN PACKAGE</a:t>
            </a: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b="1" i="0" lang="en-US" sz="60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OUTLINE</a:t>
            </a:r>
            <a:endParaRPr/>
          </a:p>
        </p:txBody>
      </p:sp>
      <p:sp>
        <p:nvSpPr>
          <p:cNvPr id="176" name="Google Shape;176;p11"/>
          <p:cNvSpPr txBox="1"/>
          <p:nvPr>
            <p:ph idx="1" type="body"/>
          </p:nvPr>
        </p:nvSpPr>
        <p:spPr>
          <a:xfrm>
            <a:off x="8839200" y="5943600"/>
            <a:ext cx="76200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540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2"/>
          <p:cNvSpPr txBox="1"/>
          <p:nvPr>
            <p:ph type="ctrTitle"/>
          </p:nvPr>
        </p:nvSpPr>
        <p:spPr>
          <a:xfrm>
            <a:off x="2743200" y="427037"/>
            <a:ext cx="63993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Arial Narrow"/>
              <a:buNone/>
            </a:pPr>
            <a:r>
              <a:rPr b="1" i="0" lang="en-US" sz="66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Article</a:t>
            </a:r>
            <a:endParaRPr/>
          </a:p>
        </p:txBody>
      </p:sp>
      <p:sp>
        <p:nvSpPr>
          <p:cNvPr id="182" name="Google Shape;182;p12"/>
          <p:cNvSpPr txBox="1"/>
          <p:nvPr>
            <p:ph idx="1" type="subTitle"/>
          </p:nvPr>
        </p:nvSpPr>
        <p:spPr>
          <a:xfrm>
            <a:off x="1447800" y="1981200"/>
            <a:ext cx="73152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“How to write a Loan Proposal.”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See your Notebook</a:t>
            </a:r>
            <a:endParaRPr b="0" i="1" sz="4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t/>
            </a:r>
            <a:endParaRPr b="0" i="1" sz="4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3" name="Google Shape;183;p12"/>
          <p:cNvGraphicFramePr/>
          <p:nvPr/>
        </p:nvGraphicFramePr>
        <p:xfrm>
          <a:off x="4191000" y="3581400"/>
          <a:ext cx="3983037" cy="3048000"/>
        </p:xfrm>
        <a:graphic>
          <a:graphicData uri="http://schemas.openxmlformats.org/presentationml/2006/ole">
            <mc:AlternateContent>
              <mc:Choice Requires="v">
                <p:oleObj r:id="rId4" imgH="3048000" imgW="3983037" spid="_x0000_s1">
                  <p:embed/>
                </p:oleObj>
              </mc:Choice>
              <mc:Fallback>
                <p:oleObj r:id="rId5" imgH="3048000" imgW="3983037">
                  <p:embed/>
                  <p:pic>
                    <p:nvPicPr>
                      <p:cNvPr id="183" name="Google Shape;183;p12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4191000" y="3581400"/>
                        <a:ext cx="3983037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feaeabde90_1_0"/>
          <p:cNvSpPr txBox="1"/>
          <p:nvPr>
            <p:ph type="ctrTitle"/>
          </p:nvPr>
        </p:nvSpPr>
        <p:spPr>
          <a:xfrm>
            <a:off x="2209800" y="1447800"/>
            <a:ext cx="68277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Arial Narrow"/>
              <a:buNone/>
            </a:pPr>
            <a:br>
              <a:rPr b="1" i="0" lang="en-US" sz="66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b="1" i="1" lang="en-US" sz="60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“Forecasts may tell you a great deal about the forecaster;  they tell you nothing about the future.”</a:t>
            </a:r>
            <a:endParaRPr/>
          </a:p>
        </p:txBody>
      </p:sp>
      <p:sp>
        <p:nvSpPr>
          <p:cNvPr id="189" name="Google Shape;189;g2feaeabde90_1_0"/>
          <p:cNvSpPr txBox="1"/>
          <p:nvPr>
            <p:ph idx="1" type="subTitle"/>
          </p:nvPr>
        </p:nvSpPr>
        <p:spPr>
          <a:xfrm>
            <a:off x="4267200" y="5715000"/>
            <a:ext cx="4572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Warren Buffett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3"/>
          <p:cNvSpPr txBox="1"/>
          <p:nvPr>
            <p:ph type="ctrTitle"/>
          </p:nvPr>
        </p:nvSpPr>
        <p:spPr>
          <a:xfrm>
            <a:off x="3733800" y="1981200"/>
            <a:ext cx="5408612" cy="21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Arial Narrow"/>
              <a:buNone/>
            </a:pPr>
            <a:r>
              <a:rPr b="1" i="0" lang="en-US" sz="66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Decision Strategy </a:t>
            </a:r>
            <a:endParaRPr/>
          </a:p>
        </p:txBody>
      </p:sp>
      <p:sp>
        <p:nvSpPr>
          <p:cNvPr id="195" name="Google Shape;195;p13"/>
          <p:cNvSpPr txBox="1"/>
          <p:nvPr>
            <p:ph idx="1" type="subTitle"/>
          </p:nvPr>
        </p:nvSpPr>
        <p:spPr>
          <a:xfrm flipH="1">
            <a:off x="8915400" y="6858000"/>
            <a:ext cx="2286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Summarize any actions required of your audience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200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Summarize any follow up action items required of you</a:t>
            </a:r>
            <a:endParaRPr/>
          </a:p>
        </p:txBody>
      </p:sp>
      <p:graphicFrame>
        <p:nvGraphicFramePr>
          <p:cNvPr id="196" name="Google Shape;196;p13"/>
          <p:cNvGraphicFramePr/>
          <p:nvPr/>
        </p:nvGraphicFramePr>
        <p:xfrm>
          <a:off x="304800" y="1695450"/>
          <a:ext cx="3124200" cy="4933950"/>
        </p:xfrm>
        <a:graphic>
          <a:graphicData uri="http://schemas.openxmlformats.org/presentationml/2006/ole">
            <mc:AlternateContent>
              <mc:Choice Requires="v">
                <p:oleObj r:id="rId4" imgH="4933950" imgW="3124200" spid="_x0000_s1">
                  <p:embed/>
                </p:oleObj>
              </mc:Choice>
              <mc:Fallback>
                <p:oleObj r:id="rId5" imgH="4933950" imgW="3124200">
                  <p:embed/>
                  <p:pic>
                    <p:nvPicPr>
                      <p:cNvPr id="196" name="Google Shape;196;p13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304800" y="1695450"/>
                        <a:ext cx="3124200" cy="4933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4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Interview/Call</a:t>
            </a:r>
            <a:endParaRPr/>
          </a:p>
        </p:txBody>
      </p:sp>
      <p:sp>
        <p:nvSpPr>
          <p:cNvPr id="202" name="Google Shape;202;p14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✓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the specific request?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✓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the request legal and within bank policy?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✓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 terms logically related?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✓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the loan purpose highly speculative?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✓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 about the business and management!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✓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possible, obtain financial information in advance.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5"/>
          <p:cNvSpPr txBox="1"/>
          <p:nvPr>
            <p:ph type="ctrTitle"/>
          </p:nvPr>
        </p:nvSpPr>
        <p:spPr>
          <a:xfrm>
            <a:off x="2744787" y="2209800"/>
            <a:ext cx="6399212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Arial Narrow"/>
              <a:buNone/>
            </a:pPr>
            <a:r>
              <a:rPr b="1" i="0" lang="en-US" sz="66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Arriving at a Credit Decision</a:t>
            </a:r>
            <a:endParaRPr/>
          </a:p>
        </p:txBody>
      </p:sp>
      <p:graphicFrame>
        <p:nvGraphicFramePr>
          <p:cNvPr id="208" name="Google Shape;208;p15"/>
          <p:cNvGraphicFramePr/>
          <p:nvPr/>
        </p:nvGraphicFramePr>
        <p:xfrm>
          <a:off x="2895600" y="3733800"/>
          <a:ext cx="5614987" cy="2857500"/>
        </p:xfrm>
        <a:graphic>
          <a:graphicData uri="http://schemas.openxmlformats.org/presentationml/2006/ole">
            <mc:AlternateContent>
              <mc:Choice Requires="v">
                <p:oleObj r:id="rId4" imgH="2857500" imgW="5614987" spid="_x0000_s1">
                  <p:embed/>
                </p:oleObj>
              </mc:Choice>
              <mc:Fallback>
                <p:oleObj r:id="rId5" imgH="2857500" imgW="5614987">
                  <p:embed/>
                  <p:pic>
                    <p:nvPicPr>
                      <p:cNvPr id="208" name="Google Shape;208;p15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2895600" y="3733800"/>
                        <a:ext cx="5614987" cy="285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push dir="r"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6"/>
          <p:cNvSpPr txBox="1"/>
          <p:nvPr>
            <p:ph type="title"/>
          </p:nvPr>
        </p:nvSpPr>
        <p:spPr>
          <a:xfrm>
            <a:off x="2743200" y="609600"/>
            <a:ext cx="61722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Three Types Of Financial Statements Prepared by CPA’S</a:t>
            </a:r>
            <a:endParaRPr/>
          </a:p>
        </p:txBody>
      </p:sp>
      <p:graphicFrame>
        <p:nvGraphicFramePr>
          <p:cNvPr id="214" name="Google Shape;214;p16"/>
          <p:cNvGraphicFramePr/>
          <p:nvPr/>
        </p:nvGraphicFramePr>
        <p:xfrm>
          <a:off x="4191000" y="2590800"/>
          <a:ext cx="3759200" cy="3744912"/>
        </p:xfrm>
        <a:graphic>
          <a:graphicData uri="http://schemas.openxmlformats.org/presentationml/2006/ole">
            <mc:AlternateContent>
              <mc:Choice Requires="v">
                <p:oleObj r:id="rId4" imgH="3744912" imgW="3759200" spid="_x0000_s1">
                  <p:embed/>
                </p:oleObj>
              </mc:Choice>
              <mc:Fallback>
                <p:oleObj r:id="rId5" imgH="3744912" imgW="3759200">
                  <p:embed/>
                  <p:pic>
                    <p:nvPicPr>
                      <p:cNvPr id="214" name="Google Shape;214;p16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4191000" y="2590800"/>
                        <a:ext cx="3759200" cy="3744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push dir="r"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7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Compilation</a:t>
            </a:r>
            <a:b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endParaRPr/>
          </a:p>
        </p:txBody>
      </p:sp>
      <p:sp>
        <p:nvSpPr>
          <p:cNvPr id="220" name="Google Shape;220;p17"/>
          <p:cNvSpPr txBox="1"/>
          <p:nvPr>
            <p:ph idx="1" type="body"/>
          </p:nvPr>
        </p:nvSpPr>
        <p:spPr>
          <a:xfrm>
            <a:off x="2819400" y="1295400"/>
            <a:ext cx="60960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General understanding of the nature of the business.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Knowledge of forms of accounting records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 qualifications of the accounting personnel and procedures.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Will Not: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Verify, corroborate or review info.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Give an any opinion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8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Review</a:t>
            </a:r>
            <a:b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endParaRPr/>
          </a:p>
        </p:txBody>
      </p:sp>
      <p:sp>
        <p:nvSpPr>
          <p:cNvPr id="226" name="Google Shape;226;p18"/>
          <p:cNvSpPr txBox="1"/>
          <p:nvPr>
            <p:ph idx="1" type="body"/>
          </p:nvPr>
        </p:nvSpPr>
        <p:spPr>
          <a:xfrm>
            <a:off x="2819400" y="1295400"/>
            <a:ext cx="60960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General knowledge of the industry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Enough knowledge of the business procedures to express limited assurance that no modifications should be made to statement to conform to GAAP.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General understanding of the business organization and operating characteristics.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9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Review</a:t>
            </a:r>
            <a:b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endParaRPr/>
          </a:p>
        </p:txBody>
      </p:sp>
      <p:sp>
        <p:nvSpPr>
          <p:cNvPr id="232" name="Google Shape;232;p19"/>
          <p:cNvSpPr txBox="1"/>
          <p:nvPr>
            <p:ph idx="1" type="body"/>
          </p:nvPr>
        </p:nvSpPr>
        <p:spPr>
          <a:xfrm>
            <a:off x="2819400" y="1295400"/>
            <a:ext cx="60960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Will: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Inquires into accounting principles, practices, methods of applications, procedures for classifying transactions and information accumulated for disclosure.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Thorough check of unusual transfers.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opinion</a:t>
            </a:r>
            <a:endParaRPr/>
          </a:p>
          <a:p>
            <a:pPr indent="-2540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ff35a8b7ec_0_93"/>
          <p:cNvSpPr txBox="1"/>
          <p:nvPr>
            <p:ph type="ctrTitle"/>
          </p:nvPr>
        </p:nvSpPr>
        <p:spPr>
          <a:xfrm>
            <a:off x="2743200" y="427038"/>
            <a:ext cx="63993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The “Art”…….</a:t>
            </a:r>
            <a:endParaRPr/>
          </a:p>
        </p:txBody>
      </p:sp>
      <p:sp>
        <p:nvSpPr>
          <p:cNvPr id="123" name="Google Shape;123;g2ff35a8b7ec_0_93"/>
          <p:cNvSpPr txBox="1"/>
          <p:nvPr>
            <p:ph idx="1" type="subTitle"/>
          </p:nvPr>
        </p:nvSpPr>
        <p:spPr>
          <a:xfrm>
            <a:off x="3962400" y="2438400"/>
            <a:ext cx="45720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200"/>
              <a:buFont typeface="Arial"/>
              <a:buNone/>
            </a:pPr>
            <a:r>
              <a:rPr lang="en-US" sz="4400"/>
              <a:t>Vs.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200"/>
              <a:buFont typeface="Arial"/>
              <a:buNone/>
            </a:pPr>
            <a:r>
              <a:rPr lang="en-US" sz="4400"/>
              <a:t>The “Science”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0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Audit</a:t>
            </a:r>
            <a:b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endParaRPr/>
          </a:p>
        </p:txBody>
      </p:sp>
      <p:sp>
        <p:nvSpPr>
          <p:cNvPr id="238" name="Google Shape;238;p20"/>
          <p:cNvSpPr txBox="1"/>
          <p:nvPr>
            <p:ph idx="1" type="body"/>
          </p:nvPr>
        </p:nvSpPr>
        <p:spPr>
          <a:xfrm>
            <a:off x="2819400" y="1295400"/>
            <a:ext cx="60960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Perform same tests as in “Compilation” and “Review” and verify the content of each account.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Types: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Unqualified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Qualified</a:t>
            </a:r>
            <a:endParaRPr/>
          </a:p>
          <a:p>
            <a:pPr indent="-260350" lvl="0" marL="3429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Documents and Settings\comerm\Local Settings\Temporary Internet Files\Content.IE5\KFS3936T\MC900044867[1].wmf" id="239" name="Google Shape;23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3600" y="4117975"/>
            <a:ext cx="2514600" cy="24971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1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Financial Statements</a:t>
            </a:r>
            <a:endParaRPr/>
          </a:p>
        </p:txBody>
      </p:sp>
      <p:sp>
        <p:nvSpPr>
          <p:cNvPr id="245" name="Google Shape;245;p21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Who prepared them?			Internal vs. Accountant vs. 			CPA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Historical information			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●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to 5 years of financial 			statements				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●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Interim financial statements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feaeabde90_1_20"/>
          <p:cNvSpPr txBox="1"/>
          <p:nvPr>
            <p:ph type="ctrTitle"/>
          </p:nvPr>
        </p:nvSpPr>
        <p:spPr>
          <a:xfrm>
            <a:off x="3505200" y="1981200"/>
            <a:ext cx="56373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Arial Narrow"/>
              <a:buNone/>
            </a:pPr>
            <a:r>
              <a:rPr b="1" i="0" lang="en-US" sz="66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ANALYSIS</a:t>
            </a:r>
            <a:endParaRPr/>
          </a:p>
        </p:txBody>
      </p:sp>
      <p:pic>
        <p:nvPicPr>
          <p:cNvPr id="253" name="Google Shape;253;g2feaeabde90_1_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692275"/>
            <a:ext cx="2819400" cy="4937126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g2feaeabde90_1_20"/>
          <p:cNvSpPr txBox="1"/>
          <p:nvPr/>
        </p:nvSpPr>
        <p:spPr>
          <a:xfrm rot="1799983">
            <a:off x="4609827" y="4251245"/>
            <a:ext cx="2819424" cy="1385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b="1" i="1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Primarily for a “Dynamic Balance Sheet”</a:t>
            </a:r>
            <a:endParaRPr/>
          </a:p>
        </p:txBody>
      </p:sp>
      <p:sp>
        <p:nvSpPr>
          <p:cNvPr id="255" name="Google Shape;255;g2feaeabde90_1_20"/>
          <p:cNvSpPr/>
          <p:nvPr/>
        </p:nvSpPr>
        <p:spPr>
          <a:xfrm>
            <a:off x="8837612" y="6629400"/>
            <a:ext cx="306387" cy="201613"/>
          </a:xfrm>
          <a:custGeom>
            <a:rect b="b" l="l" r="r" t="t"/>
            <a:pathLst>
              <a:path extrusionOk="0" h="201613" w="306387">
                <a:moveTo>
                  <a:pt x="0" y="77009"/>
                </a:moveTo>
                <a:lnTo>
                  <a:pt x="117030" y="77010"/>
                </a:lnTo>
                <a:lnTo>
                  <a:pt x="153194" y="0"/>
                </a:lnTo>
                <a:lnTo>
                  <a:pt x="189357" y="77010"/>
                </a:lnTo>
                <a:lnTo>
                  <a:pt x="306387" y="77009"/>
                </a:lnTo>
                <a:lnTo>
                  <a:pt x="211707" y="124603"/>
                </a:lnTo>
                <a:lnTo>
                  <a:pt x="247872" y="201612"/>
                </a:lnTo>
                <a:lnTo>
                  <a:pt x="153194" y="154018"/>
                </a:lnTo>
                <a:lnTo>
                  <a:pt x="58515" y="201612"/>
                </a:lnTo>
                <a:lnTo>
                  <a:pt x="94680" y="124603"/>
                </a:lnTo>
                <a:lnTo>
                  <a:pt x="0" y="77009"/>
                </a:lnTo>
                <a:close/>
              </a:path>
            </a:pathLst>
          </a:cu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3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 Narrow"/>
              <a:buNone/>
            </a:pPr>
            <a:r>
              <a:rPr b="1" i="1" lang="en-US" sz="3200" u="sng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Liquidity</a:t>
            </a:r>
            <a:r>
              <a:rPr b="1" i="0" lang="en-US" sz="32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 - A measure of the quality and adequacy of current assets to meet current obligations as they come due. </a:t>
            </a:r>
            <a:endParaRPr/>
          </a:p>
        </p:txBody>
      </p:sp>
      <p:sp>
        <p:nvSpPr>
          <p:cNvPr id="261" name="Google Shape;261;p23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Working Capital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Current Ratio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Account Receivable Turnover (Days)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Inventory Turnover (Days)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Accounts Payable Turnover (Days)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4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Working Capital</a:t>
            </a:r>
            <a:endParaRPr/>
          </a:p>
        </p:txBody>
      </p:sp>
      <p:sp>
        <p:nvSpPr>
          <p:cNvPr id="267" name="Google Shape;267;p24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Current Assets minus Current Liabilities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 Working Capital exceeds inventory, liquidity increases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inventory is greater than Working Capital, inventory must be sold in order to meet current obligations.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5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Current Ratio</a:t>
            </a:r>
            <a:endParaRPr/>
          </a:p>
        </p:txBody>
      </p:sp>
      <p:sp>
        <p:nvSpPr>
          <p:cNvPr id="273" name="Google Shape;273;p25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1" marL="742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Total Current Assets	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950"/>
              <a:buNone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Total Current Liabilities	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rough indication of a firm’s ability to service it’s current obligations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higher the Current Ratio, the greater the “cushion” between current obligations and a firm’s ability to pay them.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6"/>
          <p:cNvSpPr txBox="1"/>
          <p:nvPr>
            <p:ph idx="1" type="body"/>
          </p:nvPr>
        </p:nvSpPr>
        <p:spPr>
          <a:xfrm>
            <a:off x="2743200" y="762000"/>
            <a:ext cx="61722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higher the Current Ratio, the greater the superiority of Current Assets over Current Liabilities.</a:t>
            </a:r>
            <a:endParaRPr/>
          </a:p>
          <a:p>
            <a:pPr indent="-3175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●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Beware of the quality of Asset</a:t>
            </a:r>
            <a:r>
              <a:rPr lang="en-US" sz="2800"/>
              <a:t>s</a:t>
            </a:r>
            <a:endParaRPr sz="2800"/>
          </a:p>
          <a:p>
            <a:pPr indent="-317498" lvl="2" marL="13716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●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Accounts Receivable</a:t>
            </a:r>
            <a:endParaRPr sz="2800"/>
          </a:p>
          <a:p>
            <a:pPr indent="-317498" lvl="2" marL="13716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●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Inventory		</a:t>
            </a:r>
            <a:endParaRPr sz="2800"/>
          </a:p>
          <a:p>
            <a:pPr indent="-317498" lvl="2" marL="13716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●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“Investments”			</a:t>
            </a:r>
            <a:endParaRPr sz="2800"/>
          </a:p>
          <a:p>
            <a:pPr indent="-317498" lvl="2" marL="13716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●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“Other” Receivables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7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Accounts Receivable Turnover (Days)</a:t>
            </a:r>
            <a:endParaRPr/>
          </a:p>
        </p:txBody>
      </p:sp>
      <p:sp>
        <p:nvSpPr>
          <p:cNvPr id="284" name="Google Shape;284;p27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</a:t>
            </a:r>
            <a:r>
              <a:rPr b="0" i="0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365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      Net Sales/Accounts Receivable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Indicates the average time , in days, that receivables are outstanding.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greater number of days outstanding, the greater the probability of delinquencies in account receivable.              </a:t>
            </a:r>
            <a:endParaRPr/>
          </a:p>
        </p:txBody>
      </p:sp>
      <p:graphicFrame>
        <p:nvGraphicFramePr>
          <p:cNvPr id="285" name="Google Shape;285;p27"/>
          <p:cNvGraphicFramePr/>
          <p:nvPr/>
        </p:nvGraphicFramePr>
        <p:xfrm>
          <a:off x="228600" y="3352800"/>
          <a:ext cx="2590800" cy="3162300"/>
        </p:xfrm>
        <a:graphic>
          <a:graphicData uri="http://schemas.openxmlformats.org/presentationml/2006/ole">
            <mc:AlternateContent>
              <mc:Choice Requires="v">
                <p:oleObj r:id="rId4" imgH="3162300" imgW="2590800" spid="_x0000_s1">
                  <p:embed/>
                </p:oleObj>
              </mc:Choice>
              <mc:Fallback>
                <p:oleObj r:id="rId5" imgH="3162300" imgW="2590800">
                  <p:embed/>
                  <p:pic>
                    <p:nvPicPr>
                      <p:cNvPr id="285" name="Google Shape;285;p27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228600" y="3352800"/>
                        <a:ext cx="2590800" cy="316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8"/>
          <p:cNvSpPr txBox="1"/>
          <p:nvPr>
            <p:ph idx="1" type="body"/>
          </p:nvPr>
        </p:nvSpPr>
        <p:spPr>
          <a:xfrm>
            <a:off x="2743200" y="762000"/>
            <a:ext cx="61722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250"/>
              <a:buFont typeface="Noto Sans Symbols"/>
              <a:buChar char="⮚"/>
            </a:pPr>
            <a:r>
              <a:rPr b="0" i="0" lang="en-US" sz="2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measure of management’s effectiveness over credit and collections	…… how good of a banker is your 	         customer???	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hlink"/>
              </a:buClr>
              <a:buSzPts val="1250"/>
              <a:buFont typeface="Noto Sans Symbols"/>
              <a:buChar char="⮚"/>
            </a:pPr>
            <a:r>
              <a:rPr b="0" i="0" lang="en-US" sz="2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Different terms vary among industries and must be taken into consideration	…… RMA Statement Studies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hlink"/>
              </a:buClr>
              <a:buSzPts val="1250"/>
              <a:buFont typeface="Noto Sans Symbols"/>
              <a:buChar char="⮚"/>
            </a:pPr>
            <a:r>
              <a:rPr b="0" i="0" lang="en-US" sz="2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Measures only one point in time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hlink"/>
              </a:buClr>
              <a:buSzPts val="1250"/>
              <a:buFont typeface="Noto Sans Symbols"/>
              <a:buChar char="⮚"/>
            </a:pPr>
            <a:r>
              <a:rPr b="0" i="0" lang="en-US" sz="2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Limitations include a consolidation (summary) of A/R information			…… Aging of A/R?????	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9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Inventory Turnover (Days)</a:t>
            </a:r>
            <a:endParaRPr/>
          </a:p>
        </p:txBody>
      </p:sp>
      <p:sp>
        <p:nvSpPr>
          <p:cNvPr id="296" name="Google Shape;296;p29"/>
          <p:cNvSpPr txBox="1"/>
          <p:nvPr>
            <p:ph idx="1" type="body"/>
          </p:nvPr>
        </p:nvSpPr>
        <p:spPr>
          <a:xfrm>
            <a:off x="2819400" y="2438400"/>
            <a:ext cx="6096000" cy="44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</a:t>
            </a:r>
            <a:r>
              <a:rPr b="0" i="0" lang="en-US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365_____________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200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Cost of Sales/Inventory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Indicates the average length of time units are in inventory.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higher the number of days can indicate poor liquidity, possible overstocking, obsolescence and signals of poor management				</a:t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 on the other hand, could be a 		     planned inventory build-up 		     preparing of material shortages.</a:t>
            </a:r>
            <a:endParaRPr/>
          </a:p>
        </p:txBody>
      </p:sp>
      <p:graphicFrame>
        <p:nvGraphicFramePr>
          <p:cNvPr id="297" name="Google Shape;297;p29"/>
          <p:cNvGraphicFramePr/>
          <p:nvPr/>
        </p:nvGraphicFramePr>
        <p:xfrm>
          <a:off x="228600" y="3657600"/>
          <a:ext cx="2590800" cy="2933700"/>
        </p:xfrm>
        <a:graphic>
          <a:graphicData uri="http://schemas.openxmlformats.org/presentationml/2006/ole">
            <mc:AlternateContent>
              <mc:Choice Requires="v">
                <p:oleObj r:id="rId4" imgH="2933700" imgW="2590800" spid="_x0000_s1">
                  <p:embed/>
                </p:oleObj>
              </mc:Choice>
              <mc:Fallback>
                <p:oleObj r:id="rId5" imgH="2933700" imgW="2590800">
                  <p:embed/>
                  <p:pic>
                    <p:nvPicPr>
                      <p:cNvPr id="297" name="Google Shape;297;p29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228600" y="3657600"/>
                        <a:ext cx="2590800" cy="293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/>
          <p:nvPr>
            <p:ph type="ctrTitle"/>
          </p:nvPr>
        </p:nvSpPr>
        <p:spPr>
          <a:xfrm>
            <a:off x="1143000" y="1828800"/>
            <a:ext cx="6172200" cy="2667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Arial Narrow"/>
              <a:buNone/>
            </a:pPr>
            <a:r>
              <a:rPr b="1" i="0" lang="en-US" sz="66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What is a “Small Business”?</a:t>
            </a:r>
            <a:endParaRPr/>
          </a:p>
        </p:txBody>
      </p:sp>
      <p:graphicFrame>
        <p:nvGraphicFramePr>
          <p:cNvPr id="129" name="Google Shape;129;p5"/>
          <p:cNvGraphicFramePr/>
          <p:nvPr/>
        </p:nvGraphicFramePr>
        <p:xfrm>
          <a:off x="6781800" y="2895600"/>
          <a:ext cx="1641475" cy="3657600"/>
        </p:xfrm>
        <a:graphic>
          <a:graphicData uri="http://schemas.openxmlformats.org/presentationml/2006/ole">
            <mc:AlternateContent>
              <mc:Choice Requires="v">
                <p:oleObj r:id="rId4" imgH="3657600" imgW="1641475" spid="_x0000_s1">
                  <p:embed/>
                </p:oleObj>
              </mc:Choice>
              <mc:Fallback>
                <p:oleObj r:id="rId5" imgH="3657600" imgW="1641475">
                  <p:embed/>
                  <p:pic>
                    <p:nvPicPr>
                      <p:cNvPr id="129" name="Google Shape;129;p5"/>
                      <p:cNvPicPr preferRelativeResize="0"/>
                      <p:nvPr>
                        <p:ph idx="1" type="subTitle"/>
                      </p:nvPr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6781800" y="2895600"/>
                        <a:ext cx="1641475" cy="365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0"/>
          <p:cNvSpPr txBox="1"/>
          <p:nvPr>
            <p:ph idx="1" type="body"/>
          </p:nvPr>
        </p:nvSpPr>
        <p:spPr>
          <a:xfrm>
            <a:off x="2743200" y="838200"/>
            <a:ext cx="6172200" cy="51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lower the number of days can indicate better liquidity or superior merchandising					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 or it may indicate a shortage 	    of needed inventory for sales.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Different terms vary among industries and must be taken into consideration					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 RMA Statement Studies 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1"/>
          <p:cNvSpPr txBox="1"/>
          <p:nvPr>
            <p:ph idx="1" type="body"/>
          </p:nvPr>
        </p:nvSpPr>
        <p:spPr>
          <a:xfrm>
            <a:off x="2743200" y="762000"/>
            <a:ext cx="61722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problem with this ratio is that it compares one day’s inventory to Cost of Goods Sold and does not take seasonal fluctuations into account  (i.e. timing)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Always ask more questions		… “penetrate the credit”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2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Accounts Payable Turnover (Days)</a:t>
            </a:r>
            <a:endParaRPr/>
          </a:p>
        </p:txBody>
      </p:sp>
      <p:sp>
        <p:nvSpPr>
          <p:cNvPr id="313" name="Google Shape;313;p32"/>
          <p:cNvSpPr txBox="1"/>
          <p:nvPr>
            <p:ph idx="1" type="body"/>
          </p:nvPr>
        </p:nvSpPr>
        <p:spPr>
          <a:xfrm>
            <a:off x="2819400" y="1981200"/>
            <a:ext cx="60960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</a:t>
            </a:r>
            <a:r>
              <a:rPr b="0" i="0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365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                                            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Cost of Goods Sold/Trade Payables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Indicates the average length of time trade payables are outstanding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higher the number of days can indicate cash shortages, disputing invoices with suppliers			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 or enjoying extended terms or</a:t>
            </a:r>
            <a:r>
              <a:rPr lang="en-US"/>
              <a:t>   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deliberately expanding trade credit</a:t>
            </a:r>
            <a:endParaRPr/>
          </a:p>
        </p:txBody>
      </p:sp>
      <p:graphicFrame>
        <p:nvGraphicFramePr>
          <p:cNvPr id="314" name="Google Shape;314;p32"/>
          <p:cNvGraphicFramePr/>
          <p:nvPr/>
        </p:nvGraphicFramePr>
        <p:xfrm>
          <a:off x="228600" y="3429000"/>
          <a:ext cx="2590800" cy="3162300"/>
        </p:xfrm>
        <a:graphic>
          <a:graphicData uri="http://schemas.openxmlformats.org/presentationml/2006/ole">
            <mc:AlternateContent>
              <mc:Choice Requires="v">
                <p:oleObj r:id="rId4" imgH="3162300" imgW="2590800" spid="_x0000_s1">
                  <p:embed/>
                </p:oleObj>
              </mc:Choice>
              <mc:Fallback>
                <p:oleObj r:id="rId5" imgH="3162300" imgW="2590800">
                  <p:embed/>
                  <p:pic>
                    <p:nvPicPr>
                      <p:cNvPr id="314" name="Google Shape;314;p32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228600" y="3429000"/>
                        <a:ext cx="2590800" cy="316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3"/>
          <p:cNvSpPr txBox="1"/>
          <p:nvPr>
            <p:ph idx="1" type="body"/>
          </p:nvPr>
        </p:nvSpPr>
        <p:spPr>
          <a:xfrm>
            <a:off x="2743200" y="685800"/>
            <a:ext cx="6172200" cy="54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lower the number of days indicates shorter time between purchase and payment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problem is that it compares one day’s Payables to Cost of Goods Sold and does not take into consideration seasonal fluctuations	… ask more questions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Banks can ensure that companies are taking advantage of Trade Credit						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 spreads/lessens the risk 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4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Trade Discounts</a:t>
            </a:r>
            <a:endParaRPr/>
          </a:p>
        </p:txBody>
      </p:sp>
      <p:sp>
        <p:nvSpPr>
          <p:cNvPr id="325" name="Google Shape;325;p34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does “2/10 net 30” mean???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</a:t>
            </a:r>
            <a:r>
              <a:rPr b="0" i="0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Discount Rate(360)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Net Days - Discount Period	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</a:t>
            </a:r>
            <a:r>
              <a:rPr b="0" i="0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0.02 (360)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               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30 - 10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36%	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Wow!  I think you could do a little better?????????????????????	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5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 Narrow"/>
              <a:buNone/>
            </a:pPr>
            <a:r>
              <a:rPr b="1" i="0" lang="en-US" sz="2400" u="sng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Leverage</a:t>
            </a:r>
            <a:r>
              <a:rPr b="1" i="0" lang="en-US" sz="24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 - A measure of vulnerability to business downturns.  This varies greatly depending on the requirements of a particular industry group. </a:t>
            </a:r>
            <a:endParaRPr/>
          </a:p>
        </p:txBody>
      </p:sp>
      <p:sp>
        <p:nvSpPr>
          <p:cNvPr id="331" name="Google Shape;331;p35"/>
          <p:cNvSpPr txBox="1"/>
          <p:nvPr>
            <p:ph idx="1" type="body"/>
          </p:nvPr>
        </p:nvSpPr>
        <p:spPr>
          <a:xfrm>
            <a:off x="2514600" y="1981200"/>
            <a:ext cx="60960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Debt/Worth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b="0" i="0" lang="en-US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Total Liabilities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   				</a:t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400"/>
              <a:t>           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Net Worth	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Expresses the relationship between capital contributed by creditors and by owners.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dk2"/>
              </a:buClr>
              <a:buSzPts val="1650"/>
              <a:buFont typeface="Noto Sans Symbols"/>
              <a:buChar char="⮚"/>
            </a:pPr>
            <a:r>
              <a:rPr b="0" i="0" lang="en-US" sz="2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higher the ratio, the greater the risk assumed by creditors				… limited debt capacity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dk2"/>
              </a:buClr>
              <a:buSzPts val="1650"/>
              <a:buFont typeface="Noto Sans Symbols"/>
              <a:buChar char="⮚"/>
            </a:pPr>
            <a:r>
              <a:rPr b="0" i="0" lang="en-US" sz="2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lower the ratio,  the greater prospects for long-term financial safety	… more flexibility to the borrower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6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None/>
            </a:pPr>
            <a:r>
              <a:rPr b="1" i="0" lang="en-US" sz="2800" u="sng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Operating Ratios</a:t>
            </a:r>
            <a:r>
              <a:rPr b="1" i="0" lang="en-US" sz="2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  - Assist with the evaluation of management’s performance</a:t>
            </a:r>
            <a:r>
              <a:rPr b="1" i="0" lang="en-US" sz="24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.</a:t>
            </a:r>
            <a:endParaRPr/>
          </a:p>
        </p:txBody>
      </p:sp>
      <p:sp>
        <p:nvSpPr>
          <p:cNvPr id="337" name="Google Shape;337;p36"/>
          <p:cNvSpPr txBox="1"/>
          <p:nvPr>
            <p:ph idx="1" type="body"/>
          </p:nvPr>
        </p:nvSpPr>
        <p:spPr>
          <a:xfrm>
            <a:off x="2819400" y="1676400"/>
            <a:ext cx="6096000" cy="49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Sales/Assets - A measure of a firm’s ability to 	generate sales relative to asset size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only comparable             		   industry groups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Net Profits/Sales (Net Profit Margin)	- Measures operating efficiency	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Use only comparable industry groups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7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 Narrow"/>
              <a:buNone/>
            </a:pPr>
            <a:r>
              <a:rPr b="1" i="0" lang="en-US" sz="2400" u="sng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Margin Analysis</a:t>
            </a:r>
            <a:r>
              <a:rPr b="1" i="0" lang="en-US" sz="24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 - The relationship of various components of the Income Statement to Total Sales</a:t>
            </a:r>
            <a:endParaRPr/>
          </a:p>
        </p:txBody>
      </p:sp>
      <p:sp>
        <p:nvSpPr>
          <p:cNvPr id="343" name="Google Shape;343;p37"/>
          <p:cNvSpPr txBox="1"/>
          <p:nvPr>
            <p:ph idx="1" type="body"/>
          </p:nvPr>
        </p:nvSpPr>
        <p:spPr>
          <a:xfrm>
            <a:off x="2819400" y="1981200"/>
            <a:ext cx="6096000" cy="46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Gross Margin					</a:t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Business profits after Cost of 	  	  Goods Sold					</a:t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Are direct costs being 		  	  adequately covered???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Selling , General and Administrative Expenses						</a:t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Most important expense 		  	  control area					</a:t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Measures management’s 		  ability and cost control		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8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 Narrow"/>
              <a:buNone/>
            </a:pPr>
            <a:r>
              <a:rPr b="1" i="1" lang="en-US" sz="36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CASH FLOW</a:t>
            </a:r>
            <a:r>
              <a:rPr b="1" i="0" lang="en-US" sz="36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br>
              <a:rPr b="1" i="0" lang="en-US" sz="36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b="1" i="0" lang="en-US" sz="36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“Cash is King!!!”</a:t>
            </a:r>
            <a:endParaRPr/>
          </a:p>
        </p:txBody>
      </p:sp>
      <p:sp>
        <p:nvSpPr>
          <p:cNvPr id="349" name="Google Shape;349;p38"/>
          <p:cNvSpPr txBox="1"/>
          <p:nvPr>
            <p:ph idx="1" type="body"/>
          </p:nvPr>
        </p:nvSpPr>
        <p:spPr>
          <a:xfrm>
            <a:off x="2819400" y="1981200"/>
            <a:ext cx="6096000" cy="44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Accounts Receivable				</a:t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Dec. is a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Source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Inc. is a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Inventory						</a:t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Dec. is a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Source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Inc. is a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Accounts Payable				</a:t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Dec. is a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Inc. is a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Source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Gross Margin						</a:t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Dec. is a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Inc. is a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Source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Selling, General and Administrative Expenses							</a:t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Dec. is a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Source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Inc. is a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</a:t>
            </a:r>
            <a:endParaRPr/>
          </a:p>
        </p:txBody>
      </p:sp>
      <p:graphicFrame>
        <p:nvGraphicFramePr>
          <p:cNvPr id="350" name="Google Shape;350;p38"/>
          <p:cNvGraphicFramePr/>
          <p:nvPr/>
        </p:nvGraphicFramePr>
        <p:xfrm>
          <a:off x="228600" y="1801812"/>
          <a:ext cx="2362200" cy="3252787"/>
        </p:xfrm>
        <a:graphic>
          <a:graphicData uri="http://schemas.openxmlformats.org/presentationml/2006/ole">
            <mc:AlternateContent>
              <mc:Choice Requires="v">
                <p:oleObj r:id="rId4" imgH="3252787" imgW="2362200" spid="_x0000_s1">
                  <p:embed/>
                </p:oleObj>
              </mc:Choice>
              <mc:Fallback>
                <p:oleObj r:id="rId5" imgH="3252787" imgW="2362200">
                  <p:embed/>
                  <p:pic>
                    <p:nvPicPr>
                      <p:cNvPr id="350" name="Google Shape;350;p38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228600" y="1801812"/>
                        <a:ext cx="2362200" cy="3252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9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2feaeabde90_1_128"/>
          <p:cNvSpPr txBox="1"/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</p:txBody>
      </p:sp>
      <p:sp>
        <p:nvSpPr>
          <p:cNvPr id="356" name="Google Shape;356;g2feaeabde90_1_128"/>
          <p:cNvSpPr txBox="1"/>
          <p:nvPr>
            <p:ph idx="1" type="body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wrong with this picture?</a:t>
            </a:r>
            <a:endParaRPr/>
          </a:p>
        </p:txBody>
      </p:sp>
      <p:pic>
        <p:nvPicPr>
          <p:cNvPr id="357" name="Google Shape;357;g2feaeabde90_1_1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73237" y="522287"/>
            <a:ext cx="5526087" cy="484505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2feaeabde90_1_128"/>
          <p:cNvSpPr/>
          <p:nvPr/>
        </p:nvSpPr>
        <p:spPr>
          <a:xfrm>
            <a:off x="8837612" y="6629400"/>
            <a:ext cx="306387" cy="157163"/>
          </a:xfrm>
          <a:custGeom>
            <a:rect b="b" l="l" r="r" t="t"/>
            <a:pathLst>
              <a:path extrusionOk="0" h="157163" w="306387">
                <a:moveTo>
                  <a:pt x="0" y="60031"/>
                </a:moveTo>
                <a:lnTo>
                  <a:pt x="117030" y="60031"/>
                </a:lnTo>
                <a:lnTo>
                  <a:pt x="153194" y="0"/>
                </a:lnTo>
                <a:lnTo>
                  <a:pt x="189357" y="60031"/>
                </a:lnTo>
                <a:lnTo>
                  <a:pt x="306387" y="60031"/>
                </a:lnTo>
                <a:lnTo>
                  <a:pt x="211707" y="97132"/>
                </a:lnTo>
                <a:lnTo>
                  <a:pt x="247872" y="157163"/>
                </a:lnTo>
                <a:lnTo>
                  <a:pt x="153194" y="120061"/>
                </a:lnTo>
                <a:lnTo>
                  <a:pt x="58515" y="157163"/>
                </a:lnTo>
                <a:lnTo>
                  <a:pt x="94680" y="97132"/>
                </a:lnTo>
                <a:lnTo>
                  <a:pt x="0" y="60031"/>
                </a:lnTo>
                <a:close/>
              </a:path>
            </a:pathLst>
          </a:cu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"/>
          <p:cNvSpPr txBox="1"/>
          <p:nvPr>
            <p:ph type="title"/>
          </p:nvPr>
        </p:nvSpPr>
        <p:spPr>
          <a:xfrm>
            <a:off x="2819400" y="1027112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Definition of a “Small Business”</a:t>
            </a:r>
            <a:endParaRPr/>
          </a:p>
        </p:txBody>
      </p:sp>
      <p:sp>
        <p:nvSpPr>
          <p:cNvPr id="135" name="Google Shape;135;p6"/>
          <p:cNvSpPr txBox="1"/>
          <p:nvPr>
            <p:ph idx="1" type="body"/>
          </p:nvPr>
        </p:nvSpPr>
        <p:spPr>
          <a:xfrm>
            <a:off x="2667000" y="2743200"/>
            <a:ext cx="60960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✓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Size						</a:t>
            </a:r>
            <a:endParaRPr b="0" i="0" sz="4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●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$500M to $15MM in    	annual sales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9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Trends To Watch</a:t>
            </a:r>
            <a:endParaRPr/>
          </a:p>
        </p:txBody>
      </p:sp>
      <p:sp>
        <p:nvSpPr>
          <p:cNvPr id="364" name="Google Shape;364;p39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Sales/Revenues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Net Profits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Cash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Debt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Net Worth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Total Assets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Elements of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Cash Flow</a:t>
            </a:r>
            <a:endParaRPr/>
          </a:p>
        </p:txBody>
      </p:sp>
      <p:graphicFrame>
        <p:nvGraphicFramePr>
          <p:cNvPr id="365" name="Google Shape;365;p39"/>
          <p:cNvGraphicFramePr/>
          <p:nvPr/>
        </p:nvGraphicFramePr>
        <p:xfrm>
          <a:off x="0" y="1524000"/>
          <a:ext cx="2743200" cy="3856037"/>
        </p:xfrm>
        <a:graphic>
          <a:graphicData uri="http://schemas.openxmlformats.org/presentationml/2006/ole">
            <mc:AlternateContent>
              <mc:Choice Requires="v">
                <p:oleObj r:id="rId4" imgH="3856037" imgW="2743200" spid="_x0000_s1">
                  <p:embed/>
                </p:oleObj>
              </mc:Choice>
              <mc:Fallback>
                <p:oleObj r:id="rId5" imgH="3856037" imgW="2743200">
                  <p:embed/>
                  <p:pic>
                    <p:nvPicPr>
                      <p:cNvPr id="365" name="Google Shape;365;p39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0" y="1524000"/>
                        <a:ext cx="2743200" cy="3856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2feaeabde90_1_49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Trends To Watch</a:t>
            </a:r>
            <a:endParaRPr/>
          </a:p>
        </p:txBody>
      </p:sp>
      <p:sp>
        <p:nvSpPr>
          <p:cNvPr id="373" name="Google Shape;373;g2feaeabde90_1_49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68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✓"/>
            </a:pPr>
            <a:r>
              <a:t/>
            </a:r>
            <a:endParaRPr sz="3200"/>
          </a:p>
          <a:p>
            <a:pPr indent="-368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✓"/>
            </a:pPr>
            <a:r>
              <a:t/>
            </a:r>
            <a:endParaRPr sz="3200"/>
          </a:p>
          <a:p>
            <a:pPr indent="-368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✓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See “The Two Minute Drill” 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655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✓"/>
            </a:pPr>
            <a:r>
              <a:rPr lang="en-US" sz="3200"/>
              <a:t>Part of the Online material.</a:t>
            </a:r>
            <a:endParaRPr sz="3200"/>
          </a:p>
        </p:txBody>
      </p:sp>
      <p:pic>
        <p:nvPicPr>
          <p:cNvPr id="374" name="Google Shape;374;g2feaeabde90_1_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524000"/>
            <a:ext cx="2743200" cy="3856036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g2feaeabde90_1_49"/>
          <p:cNvSpPr/>
          <p:nvPr/>
        </p:nvSpPr>
        <p:spPr>
          <a:xfrm>
            <a:off x="8837612" y="6629400"/>
            <a:ext cx="306387" cy="201613"/>
          </a:xfrm>
          <a:custGeom>
            <a:rect b="b" l="l" r="r" t="t"/>
            <a:pathLst>
              <a:path extrusionOk="0" h="201613" w="306387">
                <a:moveTo>
                  <a:pt x="0" y="77009"/>
                </a:moveTo>
                <a:lnTo>
                  <a:pt x="117030" y="77010"/>
                </a:lnTo>
                <a:lnTo>
                  <a:pt x="153194" y="0"/>
                </a:lnTo>
                <a:lnTo>
                  <a:pt x="189357" y="77010"/>
                </a:lnTo>
                <a:lnTo>
                  <a:pt x="306387" y="77009"/>
                </a:lnTo>
                <a:lnTo>
                  <a:pt x="211707" y="124603"/>
                </a:lnTo>
                <a:lnTo>
                  <a:pt x="247872" y="201612"/>
                </a:lnTo>
                <a:lnTo>
                  <a:pt x="153194" y="154018"/>
                </a:lnTo>
                <a:lnTo>
                  <a:pt x="58515" y="201612"/>
                </a:lnTo>
                <a:lnTo>
                  <a:pt x="94680" y="124603"/>
                </a:lnTo>
                <a:lnTo>
                  <a:pt x="0" y="77009"/>
                </a:lnTo>
                <a:close/>
              </a:path>
            </a:pathLst>
          </a:cu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40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Ways To Interpret Ratios</a:t>
            </a:r>
            <a:endParaRPr/>
          </a:p>
        </p:txBody>
      </p:sp>
      <p:sp>
        <p:nvSpPr>
          <p:cNvPr id="381" name="Google Shape;381;p40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▪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ratio alone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▪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Trends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▪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Industry Average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▪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RMA Statement Studies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▪"/>
            </a:pPr>
            <a:r>
              <a:rPr lang="en-US"/>
              <a:t>North American </a:t>
            </a:r>
            <a:r>
              <a:rPr lang="en-US"/>
              <a:t>Industry</a:t>
            </a:r>
            <a:r>
              <a:rPr lang="en-US"/>
              <a:t> </a:t>
            </a:r>
            <a:r>
              <a:rPr lang="en-US"/>
              <a:t>Classification</a:t>
            </a:r>
            <a:r>
              <a:rPr lang="en-US"/>
              <a:t> System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/>
              <a:t>NAICS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1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Forms Of Business</a:t>
            </a:r>
            <a:b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	</a:t>
            </a:r>
            <a:endParaRPr/>
          </a:p>
        </p:txBody>
      </p:sp>
      <p:sp>
        <p:nvSpPr>
          <p:cNvPr id="387" name="Google Shape;387;p41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Sole Proprietorship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Partnership					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General 					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Limited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Limited Liability Company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Corporation					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Sub-chapter S				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Closely Held vs. Widely Held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42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References</a:t>
            </a:r>
            <a:endParaRPr/>
          </a:p>
        </p:txBody>
      </p:sp>
      <p:sp>
        <p:nvSpPr>
          <p:cNvPr id="393" name="Google Shape;393;p42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 Your Borrower!!!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Personal Credit Report of Guarantors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Suppliers/ Trade Creditors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Their Customers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Other Bank</a:t>
            </a:r>
            <a:r>
              <a:rPr lang="en-US"/>
              <a:t>ers</a:t>
            </a: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?????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one will use “bad” references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Remember, if your borrower is a crook, they will get you!!!!!!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43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Management</a:t>
            </a:r>
            <a:endParaRPr/>
          </a:p>
        </p:txBody>
      </p:sp>
      <p:sp>
        <p:nvSpPr>
          <p:cNvPr id="399" name="Google Shape;399;p43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⮚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Experience					- Education					- “On-the-Job”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⮚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Depth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7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Business/Industry</a:t>
            </a:r>
            <a:endParaRPr/>
          </a:p>
        </p:txBody>
      </p:sp>
      <p:sp>
        <p:nvSpPr>
          <p:cNvPr id="405" name="Google Shape;405;p47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⮚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Economy						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Local					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National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⮚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Trends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⮚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Cyclical or seasonal business??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⮚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Competition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50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Site Visit</a:t>
            </a:r>
            <a:endParaRPr/>
          </a:p>
        </p:txBody>
      </p:sp>
      <p:sp>
        <p:nvSpPr>
          <p:cNvPr id="411" name="Google Shape;411;p50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Always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inspect your collateral!		- Appraisals				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“Lower cost or market”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Company Appearance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Employee attitude and moral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Inventory “Condition”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Condition of Equipment</a:t>
            </a:r>
            <a:endParaRPr/>
          </a:p>
        </p:txBody>
      </p:sp>
      <p:graphicFrame>
        <p:nvGraphicFramePr>
          <p:cNvPr id="412" name="Google Shape;412;p50"/>
          <p:cNvGraphicFramePr/>
          <p:nvPr/>
        </p:nvGraphicFramePr>
        <p:xfrm>
          <a:off x="228600" y="3429000"/>
          <a:ext cx="2309812" cy="3176587"/>
        </p:xfrm>
        <a:graphic>
          <a:graphicData uri="http://schemas.openxmlformats.org/presentationml/2006/ole">
            <mc:AlternateContent>
              <mc:Choice Requires="v">
                <p:oleObj r:id="rId4" imgH="3176587" imgW="2309812" spid="_x0000_s1">
                  <p:embed/>
                </p:oleObj>
              </mc:Choice>
              <mc:Fallback>
                <p:oleObj r:id="rId5" imgH="3176587" imgW="2309812">
                  <p:embed/>
                  <p:pic>
                    <p:nvPicPr>
                      <p:cNvPr id="412" name="Google Shape;412;p50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228600" y="3429000"/>
                        <a:ext cx="2309812" cy="3176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1"/>
          <p:cNvSpPr txBox="1"/>
          <p:nvPr>
            <p:ph type="title"/>
          </p:nvPr>
        </p:nvSpPr>
        <p:spPr>
          <a:xfrm>
            <a:off x="2819400" y="609600"/>
            <a:ext cx="6096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 Narrow"/>
              <a:buNone/>
            </a:pPr>
            <a:r>
              <a:rPr b="1" i="0" lang="en-US" sz="60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Structure and Administration of Loans</a:t>
            </a:r>
            <a:endParaRPr/>
          </a:p>
        </p:txBody>
      </p:sp>
      <p:graphicFrame>
        <p:nvGraphicFramePr>
          <p:cNvPr id="418" name="Google Shape;418;p51"/>
          <p:cNvGraphicFramePr/>
          <p:nvPr/>
        </p:nvGraphicFramePr>
        <p:xfrm>
          <a:off x="6172200" y="2438400"/>
          <a:ext cx="1295400" cy="3933825"/>
        </p:xfrm>
        <a:graphic>
          <a:graphicData uri="http://schemas.openxmlformats.org/presentationml/2006/ole">
            <mc:AlternateContent>
              <mc:Choice Requires="v">
                <p:oleObj r:id="rId4" imgH="3933825" imgW="1295400" spid="_x0000_s1">
                  <p:embed/>
                </p:oleObj>
              </mc:Choice>
              <mc:Fallback>
                <p:oleObj r:id="rId5" imgH="3933825" imgW="1295400">
                  <p:embed/>
                  <p:pic>
                    <p:nvPicPr>
                      <p:cNvPr id="418" name="Google Shape;418;p51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6172200" y="2438400"/>
                        <a:ext cx="1295400" cy="3933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52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Loan Terms</a:t>
            </a:r>
            <a:endParaRPr/>
          </a:p>
        </p:txBody>
      </p:sp>
      <p:sp>
        <p:nvSpPr>
          <p:cNvPr id="424" name="Google Shape;424;p52"/>
          <p:cNvSpPr txBox="1"/>
          <p:nvPr>
            <p:ph idx="1" type="body"/>
          </p:nvPr>
        </p:nvSpPr>
        <p:spPr>
          <a:xfrm>
            <a:off x="2819400" y="1524000"/>
            <a:ext cx="60960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Does the repayment schedule match the borrowing cost???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Unsecured Debt should be able to be amortized over 3 years.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Finance for the “life” of the asset being purchased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hlink"/>
              </a:buClr>
              <a:buSzPts val="169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Equipment - 5 years or less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hlink"/>
              </a:buClr>
              <a:buSzPts val="169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Real Estate - 15 to 20 years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hlink"/>
              </a:buClr>
              <a:buSzPts val="169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Seasonal Borrowings - 1 year or less (I.e. Lines of Credit)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"/>
          <p:cNvSpPr txBox="1"/>
          <p:nvPr>
            <p:ph type="title"/>
          </p:nvPr>
        </p:nvSpPr>
        <p:spPr>
          <a:xfrm>
            <a:off x="2819400" y="10287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Advantages to a Bank</a:t>
            </a:r>
            <a:endParaRPr/>
          </a:p>
        </p:txBody>
      </p:sp>
      <p:sp>
        <p:nvSpPr>
          <p:cNvPr id="141" name="Google Shape;141;p7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✓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Customer for life … loyalty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✓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Cross-sell Opportunities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✓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Somewhat limited competition from other financial resources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✓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May be more profitable</a:t>
            </a:r>
            <a:endParaRPr/>
          </a:p>
        </p:txBody>
      </p:sp>
      <p:graphicFrame>
        <p:nvGraphicFramePr>
          <p:cNvPr id="142" name="Google Shape;142;p7"/>
          <p:cNvGraphicFramePr/>
          <p:nvPr/>
        </p:nvGraphicFramePr>
        <p:xfrm>
          <a:off x="304800" y="1676400"/>
          <a:ext cx="2325687" cy="3852862"/>
        </p:xfrm>
        <a:graphic>
          <a:graphicData uri="http://schemas.openxmlformats.org/presentationml/2006/ole">
            <mc:AlternateContent>
              <mc:Choice Requires="v">
                <p:oleObj r:id="rId4" imgH="3852862" imgW="2325687" spid="_x0000_s1">
                  <p:embed/>
                </p:oleObj>
              </mc:Choice>
              <mc:Fallback>
                <p:oleObj r:id="rId5" imgH="3852862" imgW="2325687">
                  <p:embed/>
                  <p:pic>
                    <p:nvPicPr>
                      <p:cNvPr id="142" name="Google Shape;142;p7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304800" y="1676400"/>
                        <a:ext cx="2325687" cy="3852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3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Personal Guarantees</a:t>
            </a:r>
            <a:endParaRPr/>
          </a:p>
        </p:txBody>
      </p:sp>
      <p:sp>
        <p:nvSpPr>
          <p:cNvPr id="430" name="Google Shape;430;p53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major owners				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- 20% or more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there’s not going to be a problem, why not…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Personal Financial Statements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much of their income and Net Worth is in the company?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Contingent Liabilities???</a:t>
            </a:r>
            <a:endParaRPr/>
          </a:p>
        </p:txBody>
      </p:sp>
      <p:graphicFrame>
        <p:nvGraphicFramePr>
          <p:cNvPr id="431" name="Google Shape;431;p53"/>
          <p:cNvGraphicFramePr/>
          <p:nvPr/>
        </p:nvGraphicFramePr>
        <p:xfrm>
          <a:off x="228600" y="2057400"/>
          <a:ext cx="2439987" cy="4413250"/>
        </p:xfrm>
        <a:graphic>
          <a:graphicData uri="http://schemas.openxmlformats.org/presentationml/2006/ole">
            <mc:AlternateContent>
              <mc:Choice Requires="v">
                <p:oleObj r:id="rId4" imgH="4413250" imgW="2439987" spid="_x0000_s1">
                  <p:embed/>
                </p:oleObj>
              </mc:Choice>
              <mc:Fallback>
                <p:oleObj r:id="rId5" imgH="4413250" imgW="2439987">
                  <p:embed/>
                  <p:pic>
                    <p:nvPicPr>
                      <p:cNvPr id="431" name="Google Shape;431;p53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228600" y="2057400"/>
                        <a:ext cx="2439987" cy="441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4"/>
          <p:cNvSpPr txBox="1"/>
          <p:nvPr>
            <p:ph idx="1" type="body"/>
          </p:nvPr>
        </p:nvSpPr>
        <p:spPr>
          <a:xfrm>
            <a:off x="2819400" y="2362200"/>
            <a:ext cx="6096000" cy="37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1" marL="742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Don’t expect this to be a source of repayment					</a:t>
            </a:r>
            <a:endParaRPr b="0" i="0" sz="2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You’ll have to sue to get your 		  money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if they transfer assets???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55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Government Loan Guarantees</a:t>
            </a:r>
            <a:endParaRPr/>
          </a:p>
        </p:txBody>
      </p:sp>
      <p:sp>
        <p:nvSpPr>
          <p:cNvPr id="442" name="Google Shape;442;p55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Reduces exposure to the bank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Documentation is </a:t>
            </a: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vital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!!!!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 consuming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must monitor covenants, requirements and conditions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Guaranteed portion is “sellable” on the Secondary Market.</a:t>
            </a:r>
            <a:endParaRPr/>
          </a:p>
          <a:p>
            <a:pPr indent="-2540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56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Small Business Administration (SBA)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57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United State Department Agricultural (USDA)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58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Loan Covenants</a:t>
            </a:r>
            <a:endParaRPr/>
          </a:p>
        </p:txBody>
      </p:sp>
      <p:sp>
        <p:nvSpPr>
          <p:cNvPr id="458" name="Google Shape;458;p58"/>
          <p:cNvSpPr txBox="1"/>
          <p:nvPr>
            <p:ph idx="1" type="body"/>
          </p:nvPr>
        </p:nvSpPr>
        <p:spPr>
          <a:xfrm>
            <a:off x="2819400" y="1981200"/>
            <a:ext cx="60960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Commitment Letter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Loan Agreement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a Loan Agreement is…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a note is not enough (complex)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Establishes intent for future interpretations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Defines expectations of parties involved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 of the package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59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1" marL="742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a Loan Agreement is not…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Provide security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Repay the loan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 management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Make the company successful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Substitute for proper credit analysis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⮚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 credit quality</a:t>
            </a:r>
            <a:endParaRPr/>
          </a:p>
          <a:p>
            <a:pPr indent="-2667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60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Loan Agreement</a:t>
            </a:r>
            <a:endParaRPr/>
          </a:p>
        </p:txBody>
      </p:sp>
      <p:sp>
        <p:nvSpPr>
          <p:cNvPr id="469" name="Google Shape;469;p60"/>
          <p:cNvSpPr txBox="1"/>
          <p:nvPr>
            <p:ph idx="1" type="body"/>
          </p:nvPr>
        </p:nvSpPr>
        <p:spPr>
          <a:xfrm>
            <a:off x="2819400" y="1676400"/>
            <a:ext cx="6096000" cy="44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Amount of the Loan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Maturity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Interest Rate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Repayment Schedule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Purpose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Security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Payment of the Loan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Parties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Changes in the business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61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Loan Agreement (Cont.)</a:t>
            </a:r>
            <a:endParaRPr/>
          </a:p>
        </p:txBody>
      </p:sp>
      <p:sp>
        <p:nvSpPr>
          <p:cNvPr id="475" name="Google Shape;475;p61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Affirmative Covenants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Balance Sheet Requirements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Submission of Financial Statements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Insurance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Specific Payments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Notification of change in Condition of the Business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62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Loan Agreement (Cont.)</a:t>
            </a:r>
            <a:endParaRPr/>
          </a:p>
        </p:txBody>
      </p:sp>
      <p:sp>
        <p:nvSpPr>
          <p:cNvPr id="481" name="Google Shape;481;p62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Negative Covenants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Debt Incurrence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Pledged Assets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Salaries/Dividends</a:t>
            </a:r>
            <a:endParaRPr/>
          </a:p>
          <a:p>
            <a:pPr indent="-161925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None/>
            </a:pPr>
            <a:r>
              <a:t/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Default Provisions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"/>
          <p:cNvSpPr txBox="1"/>
          <p:nvPr>
            <p:ph type="title"/>
          </p:nvPr>
        </p:nvSpPr>
        <p:spPr>
          <a:xfrm>
            <a:off x="2819400" y="1027112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Disadvantages to a Bank</a:t>
            </a:r>
            <a:endParaRPr/>
          </a:p>
        </p:txBody>
      </p:sp>
      <p:sp>
        <p:nvSpPr>
          <p:cNvPr id="148" name="Google Shape;148;p8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✓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Limited resources (i.e. changes to competition, economy, financial conditions, etc.)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✓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Unsophisticated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✓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Minimal Management Depth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✓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Competition may be increasing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63"/>
          <p:cNvSpPr txBox="1"/>
          <p:nvPr>
            <p:ph type="ctrTitle"/>
          </p:nvPr>
        </p:nvSpPr>
        <p:spPr>
          <a:xfrm>
            <a:off x="2743200" y="381000"/>
            <a:ext cx="6399212" cy="12954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Commitment Letter          Review</a:t>
            </a:r>
            <a:endParaRPr/>
          </a:p>
        </p:txBody>
      </p:sp>
      <p:sp>
        <p:nvSpPr>
          <p:cNvPr id="487" name="Google Shape;487;p63"/>
          <p:cNvSpPr txBox="1"/>
          <p:nvPr/>
        </p:nvSpPr>
        <p:spPr>
          <a:xfrm>
            <a:off x="3581400" y="2819400"/>
            <a:ext cx="48006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</a:t>
            </a:r>
            <a:r>
              <a:rPr b="1" i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 to be provided</a:t>
            </a:r>
            <a:endParaRPr b="1" i="1"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-"/>
            </a:pPr>
            <a:r>
              <a:rPr b="1" i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Consult your local legal </a:t>
            </a:r>
            <a:r>
              <a:rPr b="1" i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counsel</a:t>
            </a:r>
            <a:r>
              <a:rPr b="1" i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1" i="1"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t/>
            </a:r>
            <a:endParaRPr b="1" i="1"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2feaeabde90_1_864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Term Sheet</a:t>
            </a:r>
            <a:endParaRPr/>
          </a:p>
        </p:txBody>
      </p:sp>
      <p:sp>
        <p:nvSpPr>
          <p:cNvPr id="495" name="Google Shape;495;g2feaeabde90_1_864"/>
          <p:cNvSpPr txBox="1"/>
          <p:nvPr>
            <p:ph idx="1" type="body"/>
          </p:nvPr>
        </p:nvSpPr>
        <p:spPr>
          <a:xfrm>
            <a:off x="2819400" y="1676400"/>
            <a:ext cx="60960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619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700"/>
              <a:buFont typeface="Noto Sans Symbols"/>
              <a:buChar char="⮚"/>
            </a:pPr>
            <a:r>
              <a:rPr b="0" i="0" lang="en-US" sz="3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Amount of the Loan</a:t>
            </a:r>
            <a:endParaRPr sz="3100"/>
          </a:p>
          <a:p>
            <a:pPr indent="-36195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700"/>
              <a:buFont typeface="Noto Sans Symbols"/>
              <a:buChar char="⮚"/>
            </a:pPr>
            <a:r>
              <a:rPr b="0" i="0" lang="en-US" sz="3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Maturity</a:t>
            </a:r>
            <a:endParaRPr sz="3100"/>
          </a:p>
          <a:p>
            <a:pPr indent="-36195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700"/>
              <a:buFont typeface="Noto Sans Symbols"/>
              <a:buChar char="⮚"/>
            </a:pPr>
            <a:r>
              <a:rPr b="0" i="0" lang="en-US" sz="3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Interest Rate</a:t>
            </a:r>
            <a:endParaRPr sz="3100"/>
          </a:p>
          <a:p>
            <a:pPr indent="-36195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700"/>
              <a:buFont typeface="Noto Sans Symbols"/>
              <a:buChar char="⮚"/>
            </a:pPr>
            <a:r>
              <a:rPr b="0" i="0" lang="en-US" sz="3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Repayment Schedule</a:t>
            </a:r>
            <a:endParaRPr sz="3100"/>
          </a:p>
          <a:p>
            <a:pPr indent="-36195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700"/>
              <a:buFont typeface="Noto Sans Symbols"/>
              <a:buChar char="⮚"/>
            </a:pPr>
            <a:r>
              <a:rPr b="0" i="0" lang="en-US" sz="3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Purpose</a:t>
            </a:r>
            <a:endParaRPr sz="3100"/>
          </a:p>
          <a:p>
            <a:pPr indent="-36195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700"/>
              <a:buFont typeface="Noto Sans Symbols"/>
              <a:buChar char="⮚"/>
            </a:pPr>
            <a:r>
              <a:rPr b="0" i="0" lang="en-US" sz="3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Security</a:t>
            </a:r>
            <a:endParaRPr sz="3100"/>
          </a:p>
          <a:p>
            <a:pPr indent="-36195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700"/>
              <a:buFont typeface="Noto Sans Symbols"/>
              <a:buChar char="⮚"/>
            </a:pPr>
            <a:r>
              <a:rPr b="0" i="0" lang="en-US" sz="3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Payment of the Loan</a:t>
            </a:r>
            <a:endParaRPr sz="3100"/>
          </a:p>
          <a:p>
            <a:pPr indent="-36195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700"/>
              <a:buFont typeface="Noto Sans Symbols"/>
              <a:buChar char="⮚"/>
            </a:pPr>
            <a:r>
              <a:rPr b="0" i="0" lang="en-US" sz="3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Parties</a:t>
            </a:r>
            <a:endParaRPr sz="3100"/>
          </a:p>
          <a:p>
            <a:pPr indent="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667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g2feaeabde90_1_864"/>
          <p:cNvSpPr/>
          <p:nvPr/>
        </p:nvSpPr>
        <p:spPr>
          <a:xfrm rot="-1859974">
            <a:off x="-158744" y="985845"/>
            <a:ext cx="3703648" cy="3733783"/>
          </a:xfrm>
          <a:prstGeom prst="irregularSeal2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Times New Roman"/>
              <a:buNone/>
            </a:pPr>
            <a:r>
              <a:rPr b="1" i="1" lang="en-US" sz="1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is NOT a Commitment and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Times New Roman"/>
              <a:buNone/>
            </a:pPr>
            <a:r>
              <a:rPr b="1" i="1" lang="en-US" sz="1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may it be used to “shop” your deal?</a:t>
            </a:r>
            <a:endParaRPr/>
          </a:p>
        </p:txBody>
      </p:sp>
      <p:sp>
        <p:nvSpPr>
          <p:cNvPr id="497" name="Google Shape;497;g2feaeabde90_1_864"/>
          <p:cNvSpPr/>
          <p:nvPr/>
        </p:nvSpPr>
        <p:spPr>
          <a:xfrm>
            <a:off x="8837612" y="6629400"/>
            <a:ext cx="306387" cy="201613"/>
          </a:xfrm>
          <a:custGeom>
            <a:rect b="b" l="l" r="r" t="t"/>
            <a:pathLst>
              <a:path extrusionOk="0" h="201613" w="306387">
                <a:moveTo>
                  <a:pt x="0" y="77009"/>
                </a:moveTo>
                <a:lnTo>
                  <a:pt x="117030" y="77010"/>
                </a:lnTo>
                <a:lnTo>
                  <a:pt x="153194" y="0"/>
                </a:lnTo>
                <a:lnTo>
                  <a:pt x="189357" y="77010"/>
                </a:lnTo>
                <a:lnTo>
                  <a:pt x="306387" y="77009"/>
                </a:lnTo>
                <a:lnTo>
                  <a:pt x="211707" y="124603"/>
                </a:lnTo>
                <a:lnTo>
                  <a:pt x="247872" y="201612"/>
                </a:lnTo>
                <a:lnTo>
                  <a:pt x="153194" y="154018"/>
                </a:lnTo>
                <a:lnTo>
                  <a:pt x="58515" y="201612"/>
                </a:lnTo>
                <a:lnTo>
                  <a:pt x="94680" y="124603"/>
                </a:lnTo>
                <a:lnTo>
                  <a:pt x="0" y="77009"/>
                </a:lnTo>
                <a:close/>
              </a:path>
            </a:pathLst>
          </a:cu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64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Insurance</a:t>
            </a:r>
            <a:endParaRPr/>
          </a:p>
        </p:txBody>
      </p:sp>
      <p:sp>
        <p:nvSpPr>
          <p:cNvPr id="503" name="Google Shape;503;p64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Always require Hazard Insurance for all collateral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Life insurance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Disability Insurance				- Often overlooked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you require it, monitor it...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65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Servicing/Monitoring</a:t>
            </a:r>
            <a:endParaRPr/>
          </a:p>
        </p:txBody>
      </p:sp>
      <p:sp>
        <p:nvSpPr>
          <p:cNvPr id="509" name="Google Shape;509;p65"/>
          <p:cNvSpPr txBox="1"/>
          <p:nvPr>
            <p:ph idx="1" type="body"/>
          </p:nvPr>
        </p:nvSpPr>
        <p:spPr>
          <a:xfrm>
            <a:off x="2819400" y="1981200"/>
            <a:ext cx="6096000" cy="46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Financial progress				- Annual personal and 			  company financial statements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Loan Review … Your Friends</a:t>
            </a:r>
            <a:endParaRPr/>
          </a:p>
          <a:p>
            <a:pPr indent="457200" lvl="0" marL="4572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Correct documentation</a:t>
            </a:r>
            <a:endParaRPr/>
          </a:p>
          <a:p>
            <a:pPr indent="457200" lvl="0" marL="4572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Compliance with covenants</a:t>
            </a:r>
            <a:endParaRPr/>
          </a:p>
          <a:p>
            <a:pPr indent="457200" lvl="0" marL="4572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Financial condition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Payment of taxes, insurance, payables, etc.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67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Business Life Cycle</a:t>
            </a:r>
            <a:endParaRPr/>
          </a:p>
        </p:txBody>
      </p:sp>
      <p:sp>
        <p:nvSpPr>
          <p:cNvPr id="515" name="Google Shape;515;p67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⮚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⮚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Growth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⮚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Maturity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⮚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Decline</a:t>
            </a:r>
            <a:endParaRPr/>
          </a:p>
        </p:txBody>
      </p:sp>
      <p:graphicFrame>
        <p:nvGraphicFramePr>
          <p:cNvPr id="516" name="Google Shape;516;p67"/>
          <p:cNvGraphicFramePr/>
          <p:nvPr/>
        </p:nvGraphicFramePr>
        <p:xfrm>
          <a:off x="228600" y="3352800"/>
          <a:ext cx="2133600" cy="3276600"/>
        </p:xfrm>
        <a:graphic>
          <a:graphicData uri="http://schemas.openxmlformats.org/presentationml/2006/ole">
            <mc:AlternateContent>
              <mc:Choice Requires="v">
                <p:oleObj r:id="rId4" imgH="3276600" imgW="2133600" spid="_x0000_s1">
                  <p:embed/>
                </p:oleObj>
              </mc:Choice>
              <mc:Fallback>
                <p:oleObj r:id="rId5" imgH="3276600" imgW="2133600">
                  <p:embed/>
                  <p:pic>
                    <p:nvPicPr>
                      <p:cNvPr id="516" name="Google Shape;516;p67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228600" y="3352800"/>
                        <a:ext cx="2133600" cy="327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68"/>
          <p:cNvSpPr txBox="1"/>
          <p:nvPr>
            <p:ph type="title"/>
          </p:nvPr>
        </p:nvSpPr>
        <p:spPr>
          <a:xfrm>
            <a:off x="2819400" y="609600"/>
            <a:ext cx="60960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 Narrow"/>
              <a:buNone/>
            </a:pPr>
            <a:r>
              <a:rPr b="1" i="0" lang="en-US" sz="60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CASE STUDY</a:t>
            </a:r>
            <a:br>
              <a:rPr b="1" i="0" lang="en-US" sz="60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br>
              <a:rPr b="1" i="0" lang="en-US" sz="60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b="1" i="0" lang="en-US" sz="60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“Foods For Life”</a:t>
            </a:r>
            <a:endParaRPr/>
          </a:p>
        </p:txBody>
      </p:sp>
      <p:graphicFrame>
        <p:nvGraphicFramePr>
          <p:cNvPr id="522" name="Google Shape;522;p68"/>
          <p:cNvGraphicFramePr/>
          <p:nvPr/>
        </p:nvGraphicFramePr>
        <p:xfrm>
          <a:off x="3200400" y="3581400"/>
          <a:ext cx="5192712" cy="2997200"/>
        </p:xfrm>
        <a:graphic>
          <a:graphicData uri="http://schemas.openxmlformats.org/presentationml/2006/ole">
            <mc:AlternateContent>
              <mc:Choice Requires="v">
                <p:oleObj r:id="rId4" imgH="2997200" imgW="5192712" spid="_x0000_s1">
                  <p:embed/>
                </p:oleObj>
              </mc:Choice>
              <mc:Fallback>
                <p:oleObj r:id="rId5" imgH="2997200" imgW="5192712">
                  <p:embed/>
                  <p:pic>
                    <p:nvPicPr>
                      <p:cNvPr id="522" name="Google Shape;522;p68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3200400" y="3581400"/>
                        <a:ext cx="5192712" cy="299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70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Did you do your homework?????</a:t>
            </a:r>
            <a:endParaRPr/>
          </a:p>
        </p:txBody>
      </p:sp>
      <p:sp>
        <p:nvSpPr>
          <p:cNvPr id="528" name="Google Shape;528;p70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Review the Case.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the legal structure or this business?  Why do you think the chose this structure?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type of business is this?  Explain.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✓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what stage of the business life cycle is this business?  What characteristics indicate this stage? 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71"/>
          <p:cNvSpPr txBox="1"/>
          <p:nvPr>
            <p:ph idx="1" type="body"/>
          </p:nvPr>
        </p:nvSpPr>
        <p:spPr>
          <a:xfrm>
            <a:off x="2819400" y="381000"/>
            <a:ext cx="60960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caused the need to borrow?  How can you determine this need from the financial statements?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the probable use of the loan proceeds?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do the financial statements tell you about the management of the company?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the likely term of a loan made to Foods For Life long or short term?  Explain.						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What if they asked for a “90 Day Note”?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72"/>
          <p:cNvSpPr txBox="1"/>
          <p:nvPr>
            <p:ph type="ctrTitle"/>
          </p:nvPr>
        </p:nvSpPr>
        <p:spPr>
          <a:xfrm>
            <a:off x="2743200" y="427037"/>
            <a:ext cx="63993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Arial Narrow"/>
              <a:buNone/>
            </a:pPr>
            <a:r>
              <a:rPr b="1" i="0" lang="en-US" sz="66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FOODS FOR LIFE</a:t>
            </a:r>
            <a:endParaRPr/>
          </a:p>
        </p:txBody>
      </p:sp>
      <p:sp>
        <p:nvSpPr>
          <p:cNvPr id="539" name="Google Shape;539;p72"/>
          <p:cNvSpPr txBox="1"/>
          <p:nvPr>
            <p:ph idx="1" type="subTitle"/>
          </p:nvPr>
        </p:nvSpPr>
        <p:spPr>
          <a:xfrm>
            <a:off x="4191000" y="1752600"/>
            <a:ext cx="45720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INCOME STATEMENT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200"/>
              <a:buNone/>
            </a:pPr>
            <a:r>
              <a:rPr b="0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the Years Ended: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6" name="Google Shape;546;g2feaeabde90_1_205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{AC9BD193-6F60-472D-903C-3705930F3441}</a:tableStyleId>
              </a:tblPr>
              <a:tblGrid>
                <a:gridCol w="3124200"/>
                <a:gridCol w="2057400"/>
                <a:gridCol w="1905000"/>
                <a:gridCol w="2057400"/>
              </a:tblGrid>
              <a:tr h="319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33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33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XXX1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33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33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XXX2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33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33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XXX3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19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Net Sales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$1,854,200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$2,503,168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$3,529,468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319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Cost of Goods Sold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1,372,108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1,807,120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2,629,148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319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GROSS PROFIT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$482,092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$696,048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$900,320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319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Operating Expenses: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3190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Selling Expense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$17,940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$23,584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$38,052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3190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General &amp; Admin. Expense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62,592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85,240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135,760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3190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Lease/Rent Expense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12,000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17,000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27,140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3190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Depreciation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15,260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17,304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28,532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3190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Personnel Expense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280,200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366,100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503,940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558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OPERATING EXPENSES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$387,992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$509,228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$733,424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319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OPERATING INCOME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$94,100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$186,820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$170,364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319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Other Income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$2,512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$3,468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558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PROFIT BEFORE INCOME TAX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$94,100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$189,332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$170,364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319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Income Tax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$17,876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$31,212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$39,420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319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NET INCOME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$76,224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$158,120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400"/>
                        <a:buFont typeface="Arial"/>
                        <a:buNone/>
                      </a:pPr>
                      <a:r>
                        <a:rPr b="1" i="1" lang="en-US" sz="14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$130,944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ff35a8b7ec_0_0"/>
          <p:cNvSpPr txBox="1"/>
          <p:nvPr>
            <p:ph type="title"/>
          </p:nvPr>
        </p:nvSpPr>
        <p:spPr>
          <a:xfrm>
            <a:off x="2743200" y="1025525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“Start-Up” Business</a:t>
            </a:r>
            <a:br>
              <a:rPr lang="en-US"/>
            </a:br>
            <a:r>
              <a:rPr lang="en-US"/>
              <a:t>	“</a:t>
            </a:r>
            <a:r>
              <a:rPr i="1" lang="en-US" sz="3200"/>
              <a:t>Less than 3 years operations”</a:t>
            </a:r>
            <a:br>
              <a:rPr lang="en-US"/>
            </a:br>
            <a:endParaRPr/>
          </a:p>
        </p:txBody>
      </p:sp>
      <p:sp>
        <p:nvSpPr>
          <p:cNvPr id="156" name="Google Shape;156;g2ff35a8b7ec_0_0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900"/>
              <a:buFont typeface="Noto Sans Symbols"/>
              <a:buChar char="✓"/>
            </a:pPr>
            <a:r>
              <a:rPr lang="en-US" sz="4400"/>
              <a:t>More dependent on collateral</a:t>
            </a:r>
            <a:endParaRPr/>
          </a:p>
          <a:p>
            <a:pPr indent="-314325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Font typeface="Noto Sans Symbols"/>
              <a:buChar char="✓"/>
            </a:pPr>
            <a:r>
              <a:rPr lang="en-US" sz="3200"/>
              <a:t>A/R, Inv., etc. = “Unsecured”</a:t>
            </a:r>
            <a:endParaRPr/>
          </a:p>
          <a:p>
            <a:pPr indent="-28575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900"/>
              <a:buFont typeface="Noto Sans Symbols"/>
              <a:buChar char="✓"/>
            </a:pPr>
            <a:r>
              <a:rPr lang="en-US" sz="4400"/>
              <a:t>Unproven </a:t>
            </a:r>
            <a:r>
              <a:rPr b="1" lang="en-US" sz="4400"/>
              <a:t>CASH FLOW</a:t>
            </a:r>
            <a:endParaRPr/>
          </a:p>
          <a:p>
            <a:pPr indent="-28575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900"/>
              <a:buFont typeface="Noto Sans Symbols"/>
              <a:buChar char="✓"/>
            </a:pPr>
            <a:r>
              <a:rPr lang="en-US" sz="4400"/>
              <a:t>Very risky!!!</a:t>
            </a:r>
            <a:endParaRPr/>
          </a:p>
        </p:txBody>
      </p:sp>
      <p:sp>
        <p:nvSpPr>
          <p:cNvPr id="157" name="Google Shape;157;g2ff35a8b7ec_0_0"/>
          <p:cNvSpPr/>
          <p:nvPr/>
        </p:nvSpPr>
        <p:spPr>
          <a:xfrm rot="-1428711">
            <a:off x="76183" y="1219194"/>
            <a:ext cx="2971819" cy="4038602"/>
          </a:xfrm>
          <a:prstGeom prst="irregularSeal2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 are really a “Pawn Broker”</a:t>
            </a:r>
            <a:endParaRPr/>
          </a:p>
        </p:txBody>
      </p:sp>
    </p:spTree>
  </p:cSld>
  <p:clrMapOvr>
    <a:masterClrMapping/>
  </p:clrMapOvr>
  <p:transition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74"/>
          <p:cNvSpPr txBox="1"/>
          <p:nvPr>
            <p:ph type="ctrTitle"/>
          </p:nvPr>
        </p:nvSpPr>
        <p:spPr>
          <a:xfrm>
            <a:off x="2743200" y="427037"/>
            <a:ext cx="63993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Arial Narrow"/>
              <a:buNone/>
            </a:pPr>
            <a:r>
              <a:rPr b="1" i="0" lang="en-US" sz="66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FOODS FOR LIFE</a:t>
            </a:r>
            <a:endParaRPr/>
          </a:p>
        </p:txBody>
      </p:sp>
      <p:sp>
        <p:nvSpPr>
          <p:cNvPr id="552" name="Google Shape;552;p74"/>
          <p:cNvSpPr txBox="1"/>
          <p:nvPr>
            <p:ph idx="1" type="subTitle"/>
          </p:nvPr>
        </p:nvSpPr>
        <p:spPr>
          <a:xfrm>
            <a:off x="4191000" y="1752600"/>
            <a:ext cx="45720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BALANCE SHEET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200"/>
              <a:buNone/>
            </a:pPr>
            <a:r>
              <a:rPr b="0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the Years Ended: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9" name="Google Shape;559;g2feaeabde90_1_289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{AC9BD193-6F60-472D-903C-3705930F3441}</a:tableStyleId>
              </a:tblPr>
              <a:tblGrid>
                <a:gridCol w="3200400"/>
                <a:gridCol w="1981200"/>
                <a:gridCol w="1905000"/>
                <a:gridCol w="2057400"/>
              </a:tblGrid>
              <a:tr h="374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33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33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XXX1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33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33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XXX2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33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33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XXX3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76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Current Assets: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Cash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$38,048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$17,644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$5,092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Accounts Receivable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223,356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302,648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430,364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37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Inventory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293,132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398,952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554,544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CURRENT ASSETS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$554,536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$719,244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$990,000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1782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Other Non-Current Assets: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Prepaid Exp.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Other Assets</a:t>
                      </a:r>
                      <a:endParaRPr/>
                    </a:p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NON-CURRENT ASSETS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Fixed Assets: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i="1" sz="1800" u="none">
                        <a:solidFill>
                          <a:srgbClr val="00999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$24,072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17,316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$41,388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i="1" sz="1800" u="none">
                        <a:solidFill>
                          <a:srgbClr val="00999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$28,412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24,080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$52,492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i="1" sz="1800" u="none">
                        <a:solidFill>
                          <a:srgbClr val="00999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$31,584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33,332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$64,916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Leasehold Improvements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$56,620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$66,244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$80,156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534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Machinery &amp; Equipment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137,092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167,252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217,424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65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(Less:  Accumulated Depreciation)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(35,260)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(52,564)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(81,096)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FIXED ASSETS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$158,452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$180,932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$216,484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ASSETS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$754,376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$952,668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$1,271,400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6" name="Google Shape;566;g2feaeabde90_1_366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{AC9BD193-6F60-472D-903C-3705930F3441}</a:tableStyleId>
              </a:tblPr>
              <a:tblGrid>
                <a:gridCol w="3124200"/>
                <a:gridCol w="2057400"/>
                <a:gridCol w="1905000"/>
                <a:gridCol w="2057400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33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33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XXX1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33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33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XXX2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33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33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XXX3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Current Liabilities: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Accounts Payable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$97,564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$184,176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$351,368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Note:  Bank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12,700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Accrued Taxes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8,520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11,756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35,468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Other Accruals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19,892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33,216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17,400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CURRENT LIABILITIES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$125,976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$229,148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$416,936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Capital: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Capital Stock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$200,000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$200,000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$200,000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Retained Earnings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428,400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523,520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654,464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CAPITAL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$628,400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$723,520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sng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$854,464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LIABILITIES &amp; CAPITAL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$754,376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$952,668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000"/>
                        <a:buFont typeface="Arial"/>
                        <a:buNone/>
                      </a:pPr>
                      <a:r>
                        <a:rPr b="1" i="1" lang="en-US" sz="20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$1,271,400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2feaeabde90_1_443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 Narrow"/>
              <a:buNone/>
            </a:pPr>
            <a:r>
              <a:rPr b="1" i="0" lang="en-US" sz="44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FOODS FOR LIFE</a:t>
            </a:r>
            <a:br>
              <a:rPr b="1" i="0" lang="en-US" sz="44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b="1" i="0" lang="en-US" sz="44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  </a:t>
            </a:r>
            <a:r>
              <a:rPr b="1" i="1" lang="en-US" sz="44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Trends</a:t>
            </a:r>
            <a:endParaRPr/>
          </a:p>
        </p:txBody>
      </p:sp>
      <p:sp>
        <p:nvSpPr>
          <p:cNvPr id="574" name="Google Shape;574;g2feaeabde90_1_443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540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75" name="Google Shape;575;g2feaeabde90_1_443"/>
          <p:cNvGraphicFramePr/>
          <p:nvPr/>
        </p:nvGraphicFramePr>
        <p:xfrm>
          <a:off x="26987" y="1752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{AC9BD193-6F60-472D-903C-3705930F3441}</a:tableStyleId>
              </a:tblPr>
              <a:tblGrid>
                <a:gridCol w="3124200"/>
                <a:gridCol w="2057400"/>
                <a:gridCol w="1905000"/>
                <a:gridCol w="2057400"/>
              </a:tblGrid>
              <a:tr h="517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33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33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XXX1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33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33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XXX2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33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33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XXX3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5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Sales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$1,854M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$2,503M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$3,529M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Net Profit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76M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158M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131M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Cash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38M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18M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5M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5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Total Assets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754M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953M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1,271M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944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Net Worth/Capital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628M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724M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854M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Working Capital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429M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490M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573M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  <a:tr h="51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WC/Inv.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1.4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1.2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1800"/>
                        <a:buFont typeface="Arial"/>
                        <a:buNone/>
                      </a:pPr>
                      <a:r>
                        <a:rPr b="1" i="1" lang="en-US" sz="18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8FF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Sales Growth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N/A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35%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9999"/>
                        </a:buClr>
                        <a:buSzPts val="2400"/>
                        <a:buFont typeface="Arial"/>
                        <a:buNone/>
                      </a:pPr>
                      <a:r>
                        <a:rPr b="1" i="1" lang="en-US" sz="2400" u="none">
                          <a:solidFill>
                            <a:srgbClr val="0099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41%</a:t>
                      </a:r>
                      <a:endParaRPr/>
                    </a:p>
                  </a:txBody>
                  <a:tcPr marT="45700" marB="45700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B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2feaeabde90_1_522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FOOD FOR LIFE</a:t>
            </a:r>
            <a:b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b="1" i="1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 Analysis</a:t>
            </a:r>
            <a:endParaRPr/>
          </a:p>
        </p:txBody>
      </p:sp>
      <p:sp>
        <p:nvSpPr>
          <p:cNvPr id="583" name="Google Shape;583;g2feaeabde90_1_522"/>
          <p:cNvSpPr txBox="1"/>
          <p:nvPr>
            <p:ph idx="1" type="body"/>
          </p:nvPr>
        </p:nvSpPr>
        <p:spPr>
          <a:xfrm>
            <a:off x="0" y="1981200"/>
            <a:ext cx="89154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			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XXX1		XXX2		XXX3	    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RMA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Gross Margin	 		26%		27.81%	25.51%  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33.5%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SG&amp;A						20.10%	19.65%	19.97%  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29.1%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Receivables Days	 		44		  44		  45	      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46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Inventory Days	 			78		  78		  77	      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Payables Days	 			26		  36		  49	      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Current Ratio					4.40	</a:t>
            </a:r>
            <a:r>
              <a:rPr lang="en-US" sz="2400"/>
              <a:t>  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3.14		 2.37	      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2.1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Debt/Worth					0.20	</a:t>
            </a:r>
            <a:r>
              <a:rPr lang="en-US" sz="2400"/>
              <a:t>  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0.32		 0.49         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1.1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b="0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WC/Inv.   		 				1.4		   1.2		    1	         	</a:t>
            </a:r>
            <a:r>
              <a:rPr i="1" lang="en-US" sz="1800"/>
              <a:t>   </a:t>
            </a:r>
            <a:r>
              <a:rPr b="0" i="1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-----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Quick Ratio					2.08	 1.40		 1.04	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1.1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000"/>
              <a:buFont typeface="Arial"/>
              <a:buNone/>
            </a:pPr>
            <a:r>
              <a:rPr b="0" i="1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**Note:  Current Ratio less Inventory &amp; Prepaid Exp.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g2feaeabde90_1_522"/>
          <p:cNvSpPr/>
          <p:nvPr/>
        </p:nvSpPr>
        <p:spPr>
          <a:xfrm>
            <a:off x="7010400" y="609600"/>
            <a:ext cx="1905000" cy="990600"/>
          </a:xfrm>
          <a:prstGeom prst="wedgeRectCallout">
            <a:avLst>
              <a:gd fmla="val 12191" name="adj1"/>
              <a:gd fmla="val 30059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b="1" i="1" lang="en-US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NAICS 333999 …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b="1" i="1" lang="en-US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Manufacturing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b="1" i="1" lang="en-US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(Median Value)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Documents and Settings\comerm\Local Settings\Temporary Internet Files\Content.IE5\MQWIG910\MC900251519[1].wmf" id="591" name="Google Shape;591;g2feaeabde90_1_6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37387" y="2530475"/>
            <a:ext cx="1797050" cy="1795463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g2feaeabde90_1_601"/>
          <p:cNvSpPr txBox="1"/>
          <p:nvPr/>
        </p:nvSpPr>
        <p:spPr>
          <a:xfrm>
            <a:off x="4276725" y="130175"/>
            <a:ext cx="1209600" cy="654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93" name="Google Shape;593;g2feaeabde90_1_601"/>
          <p:cNvSpPr txBox="1"/>
          <p:nvPr/>
        </p:nvSpPr>
        <p:spPr>
          <a:xfrm>
            <a:off x="6329050" y="565425"/>
            <a:ext cx="2644800" cy="8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See Online materials</a:t>
            </a:r>
            <a:endParaRPr sz="2800">
              <a:solidFill>
                <a:schemeClr val="dk1"/>
              </a:solidFill>
            </a:endParaRPr>
          </a:p>
        </p:txBody>
      </p:sp>
      <p:pic>
        <p:nvPicPr>
          <p:cNvPr id="594" name="Google Shape;594;g2feaeabde90_1_60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70197"/>
            <a:ext cx="5333925" cy="67034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Documents and Settings\comerm\Local Settings\Temporary Internet Files\Content.IE5\MQWIG910\MC900251519[1].wmf" id="601" name="Google Shape;601;g2ff3ec32b19_0_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37387" y="2530475"/>
            <a:ext cx="1797050" cy="1795463"/>
          </a:xfrm>
          <a:prstGeom prst="rect">
            <a:avLst/>
          </a:prstGeom>
          <a:noFill/>
          <a:ln>
            <a:noFill/>
          </a:ln>
        </p:spPr>
      </p:pic>
      <p:sp>
        <p:nvSpPr>
          <p:cNvPr id="602" name="Google Shape;602;g2ff3ec32b19_0_75"/>
          <p:cNvSpPr txBox="1"/>
          <p:nvPr/>
        </p:nvSpPr>
        <p:spPr>
          <a:xfrm>
            <a:off x="4276725" y="130175"/>
            <a:ext cx="1209600" cy="654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3" name="Google Shape;603;g2ff3ec32b19_0_75"/>
          <p:cNvSpPr txBox="1"/>
          <p:nvPr/>
        </p:nvSpPr>
        <p:spPr>
          <a:xfrm>
            <a:off x="6329050" y="565425"/>
            <a:ext cx="2644800" cy="8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See Online materials</a:t>
            </a:r>
            <a:endParaRPr sz="2800">
              <a:solidFill>
                <a:schemeClr val="dk1"/>
              </a:solidFill>
            </a:endParaRPr>
          </a:p>
        </p:txBody>
      </p:sp>
      <p:pic>
        <p:nvPicPr>
          <p:cNvPr id="604" name="Google Shape;604;g2ff3ec32b19_0_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3600" y="1885000"/>
            <a:ext cx="5772150" cy="284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80"/>
          <p:cNvSpPr txBox="1"/>
          <p:nvPr>
            <p:ph idx="1" type="body"/>
          </p:nvPr>
        </p:nvSpPr>
        <p:spPr>
          <a:xfrm>
            <a:off x="2743200" y="533400"/>
            <a:ext cx="6172200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State three strengths of the credit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State three weaknesses of the credit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financial ratios would you utilize in analyzing the credit-worthiness of this request?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additional information, if any, would you request?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Would you recommend approval?	- If so, what is your proposed 	  loan structure?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2feaeabde90_1_686"/>
          <p:cNvSpPr txBox="1"/>
          <p:nvPr>
            <p:ph type="ctrTitle"/>
          </p:nvPr>
        </p:nvSpPr>
        <p:spPr>
          <a:xfrm>
            <a:off x="2743200" y="427038"/>
            <a:ext cx="63993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Arial Narrow"/>
              <a:buNone/>
            </a:pPr>
            <a:r>
              <a:rPr b="1" i="0" lang="en-US" sz="66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And now what…?</a:t>
            </a:r>
            <a:endParaRPr/>
          </a:p>
        </p:txBody>
      </p:sp>
      <p:sp>
        <p:nvSpPr>
          <p:cNvPr id="617" name="Google Shape;617;g2feaeabde90_1_686"/>
          <p:cNvSpPr txBox="1"/>
          <p:nvPr>
            <p:ph idx="1" type="subTitle"/>
          </p:nvPr>
        </p:nvSpPr>
        <p:spPr>
          <a:xfrm>
            <a:off x="4191000" y="1752600"/>
            <a:ext cx="45720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Did you approve a $120,000.00 loan?</a:t>
            </a:r>
            <a:endParaRPr/>
          </a:p>
        </p:txBody>
      </p:sp>
      <p:sp>
        <p:nvSpPr>
          <p:cNvPr id="618" name="Google Shape;618;g2feaeabde90_1_686"/>
          <p:cNvSpPr/>
          <p:nvPr/>
        </p:nvSpPr>
        <p:spPr>
          <a:xfrm>
            <a:off x="8837612" y="6629400"/>
            <a:ext cx="306387" cy="201613"/>
          </a:xfrm>
          <a:custGeom>
            <a:rect b="b" l="l" r="r" t="t"/>
            <a:pathLst>
              <a:path extrusionOk="0" h="201613" w="306387">
                <a:moveTo>
                  <a:pt x="0" y="77009"/>
                </a:moveTo>
                <a:lnTo>
                  <a:pt x="117030" y="77010"/>
                </a:lnTo>
                <a:lnTo>
                  <a:pt x="153194" y="0"/>
                </a:lnTo>
                <a:lnTo>
                  <a:pt x="189357" y="77010"/>
                </a:lnTo>
                <a:lnTo>
                  <a:pt x="306387" y="77009"/>
                </a:lnTo>
                <a:lnTo>
                  <a:pt x="211707" y="124603"/>
                </a:lnTo>
                <a:lnTo>
                  <a:pt x="247872" y="201612"/>
                </a:lnTo>
                <a:lnTo>
                  <a:pt x="153194" y="154018"/>
                </a:lnTo>
                <a:lnTo>
                  <a:pt x="58515" y="201612"/>
                </a:lnTo>
                <a:lnTo>
                  <a:pt x="94680" y="124603"/>
                </a:lnTo>
                <a:lnTo>
                  <a:pt x="0" y="77009"/>
                </a:lnTo>
                <a:close/>
              </a:path>
            </a:pathLst>
          </a:custGeom>
          <a:solidFill>
            <a:srgbClr val="003399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2feaeabde90_1_708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IF…….</a:t>
            </a:r>
            <a:endParaRPr/>
          </a:p>
        </p:txBody>
      </p:sp>
      <p:sp>
        <p:nvSpPr>
          <p:cNvPr id="626" name="Google Shape;626;g2feaeabde90_1_708"/>
          <p:cNvSpPr txBox="1"/>
          <p:nvPr>
            <p:ph idx="1" type="body"/>
          </p:nvPr>
        </p:nvSpPr>
        <p:spPr>
          <a:xfrm>
            <a:off x="1522412" y="1600200"/>
            <a:ext cx="73914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Accounts Payable (Days) =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365 Days/(Cost of Goods Sold / $A/P)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Then……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$A/P = Target A/P Days (COGS)/365</a:t>
            </a:r>
            <a:endParaRPr/>
          </a:p>
          <a:p>
            <a:pPr indent="-457200" lvl="2" marL="131445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⮚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Actual – 49 Days vs. RMA – 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Days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$A/P = </a:t>
            </a:r>
            <a:r>
              <a:rPr b="1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($2,629,148) / 365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$A/P = $194,485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$351,368 A/P resulting in 49 Days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b="0" i="0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-194,485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A/P required to achieve 27 Days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$156,883 additional Capital required!!!</a:t>
            </a:r>
            <a:endParaRPr/>
          </a:p>
        </p:txBody>
      </p:sp>
      <p:sp>
        <p:nvSpPr>
          <p:cNvPr id="627" name="Google Shape;627;g2feaeabde90_1_708"/>
          <p:cNvSpPr/>
          <p:nvPr/>
        </p:nvSpPr>
        <p:spPr>
          <a:xfrm>
            <a:off x="8837612" y="6629400"/>
            <a:ext cx="306387" cy="201613"/>
          </a:xfrm>
          <a:custGeom>
            <a:rect b="b" l="l" r="r" t="t"/>
            <a:pathLst>
              <a:path extrusionOk="0" h="201613" w="306387">
                <a:moveTo>
                  <a:pt x="0" y="77009"/>
                </a:moveTo>
                <a:lnTo>
                  <a:pt x="117030" y="77010"/>
                </a:lnTo>
                <a:lnTo>
                  <a:pt x="153194" y="0"/>
                </a:lnTo>
                <a:lnTo>
                  <a:pt x="189357" y="77010"/>
                </a:lnTo>
                <a:lnTo>
                  <a:pt x="306387" y="77009"/>
                </a:lnTo>
                <a:lnTo>
                  <a:pt x="211707" y="124603"/>
                </a:lnTo>
                <a:lnTo>
                  <a:pt x="247872" y="201612"/>
                </a:lnTo>
                <a:lnTo>
                  <a:pt x="153194" y="154018"/>
                </a:lnTo>
                <a:lnTo>
                  <a:pt x="58515" y="201612"/>
                </a:lnTo>
                <a:lnTo>
                  <a:pt x="94680" y="124603"/>
                </a:lnTo>
                <a:lnTo>
                  <a:pt x="0" y="77009"/>
                </a:lnTo>
                <a:close/>
              </a:path>
            </a:pathLst>
          </a:custGeom>
          <a:solidFill>
            <a:srgbClr val="003399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"/>
          <p:cNvSpPr txBox="1"/>
          <p:nvPr>
            <p:ph type="title"/>
          </p:nvPr>
        </p:nvSpPr>
        <p:spPr>
          <a:xfrm>
            <a:off x="1532100" y="1027100"/>
            <a:ext cx="73833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33333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55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According to the U.S. Bureau of Labor Statistics, the failure rate for new businesses is:</a:t>
            </a:r>
            <a:endParaRPr sz="6000"/>
          </a:p>
        </p:txBody>
      </p:sp>
      <p:sp>
        <p:nvSpPr>
          <p:cNvPr id="163" name="Google Shape;163;p10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1D3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rtl="0" algn="l">
              <a:lnSpc>
                <a:spcPct val="137500"/>
              </a:lnSpc>
              <a:spcBef>
                <a:spcPts val="800"/>
              </a:spcBef>
              <a:spcAft>
                <a:spcPts val="0"/>
              </a:spcAft>
              <a:buClr>
                <a:srgbClr val="001D35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First two years: Around 20% of new businesses fail</a:t>
            </a:r>
            <a:endParaRPr sz="2000">
              <a:solidFill>
                <a:srgbClr val="001D3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1D35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First five years: Around 45% of new businesses fail</a:t>
            </a:r>
            <a:endParaRPr sz="2000">
              <a:solidFill>
                <a:srgbClr val="001D3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1D35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First 10 years: Around 65% of new businesses fail</a:t>
            </a:r>
            <a:endParaRPr sz="2000">
              <a:solidFill>
                <a:srgbClr val="001D3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1D35"/>
              </a:buClr>
              <a:buSzPts val="2000"/>
              <a:buFont typeface="Roboto"/>
              <a:buChar char="●"/>
            </a:pPr>
            <a:r>
              <a:rPr lang="en-US" sz="200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15 years or more: Only 25% of new businesses make it to this point</a:t>
            </a:r>
            <a:endParaRPr sz="2000">
              <a:solidFill>
                <a:srgbClr val="001D3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 sz="3200"/>
          </a:p>
        </p:txBody>
      </p:sp>
      <p:pic>
        <p:nvPicPr>
          <p:cNvPr id="164" name="Google Shape;164;p10" title="File:Car crash 1.jp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322500"/>
            <a:ext cx="2514600" cy="188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2feaeabde90_1_786"/>
          <p:cNvSpPr txBox="1"/>
          <p:nvPr>
            <p:ph type="title"/>
          </p:nvPr>
        </p:nvSpPr>
        <p:spPr>
          <a:xfrm>
            <a:off x="857250" y="609600"/>
            <a:ext cx="8058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lang="en-US"/>
              <a:t>You provid</a:t>
            </a:r>
            <a:r>
              <a:rPr lang="en-US"/>
              <a:t>ed</a:t>
            </a:r>
            <a:r>
              <a:rPr lang="en-US"/>
              <a:t> a</a:t>
            </a: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 loan of</a:t>
            </a:r>
            <a:r>
              <a:rPr lang="en-US"/>
              <a:t> only </a:t>
            </a: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$120,000</a:t>
            </a:r>
            <a:endParaRPr/>
          </a:p>
        </p:txBody>
      </p:sp>
      <p:sp>
        <p:nvSpPr>
          <p:cNvPr id="635" name="Google Shape;635;g2feaeabde90_1_786"/>
          <p:cNvSpPr txBox="1"/>
          <p:nvPr>
            <p:ph idx="1" type="body"/>
          </p:nvPr>
        </p:nvSpPr>
        <p:spPr>
          <a:xfrm>
            <a:off x="304800" y="1981200"/>
            <a:ext cx="86106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$351,368  Current A/P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b="0" i="0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- 120,000   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New Permanent Working Capital Loan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$231,368  Adjusted A/P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520"/>
              </a:spcBef>
              <a:spcAft>
                <a:spcPts val="0"/>
              </a:spcAft>
              <a:buNone/>
            </a:pPr>
            <a:r>
              <a:rPr lang="en-US"/>
              <a:t>A/P Days = 365 Days/(Cost of Goods Sold / $A/P)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A/P Days = 365 / ($2,629,148 / 231,368)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A/P Days = 32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900"/>
              <a:buChar char="⮚"/>
            </a:pPr>
            <a:r>
              <a:rPr lang="en-US"/>
              <a:t>Improved from 47 to 32 days, but not to the RMA 27 days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Seems to “work”, for now …….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⮚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about growth?</a:t>
            </a:r>
            <a:endParaRPr/>
          </a:p>
        </p:txBody>
      </p:sp>
      <p:sp>
        <p:nvSpPr>
          <p:cNvPr id="636" name="Google Shape;636;g2feaeabde90_1_786"/>
          <p:cNvSpPr/>
          <p:nvPr/>
        </p:nvSpPr>
        <p:spPr>
          <a:xfrm>
            <a:off x="8837612" y="6629400"/>
            <a:ext cx="306387" cy="201613"/>
          </a:xfrm>
          <a:custGeom>
            <a:rect b="b" l="l" r="r" t="t"/>
            <a:pathLst>
              <a:path extrusionOk="0" h="201613" w="306387">
                <a:moveTo>
                  <a:pt x="0" y="77009"/>
                </a:moveTo>
                <a:lnTo>
                  <a:pt x="117030" y="77010"/>
                </a:lnTo>
                <a:lnTo>
                  <a:pt x="153194" y="0"/>
                </a:lnTo>
                <a:lnTo>
                  <a:pt x="189357" y="77010"/>
                </a:lnTo>
                <a:lnTo>
                  <a:pt x="306387" y="77009"/>
                </a:lnTo>
                <a:lnTo>
                  <a:pt x="211707" y="124603"/>
                </a:lnTo>
                <a:lnTo>
                  <a:pt x="247872" y="201612"/>
                </a:lnTo>
                <a:lnTo>
                  <a:pt x="153194" y="154018"/>
                </a:lnTo>
                <a:lnTo>
                  <a:pt x="58515" y="201612"/>
                </a:lnTo>
                <a:lnTo>
                  <a:pt x="94680" y="124603"/>
                </a:lnTo>
                <a:lnTo>
                  <a:pt x="0" y="77009"/>
                </a:lnTo>
                <a:close/>
              </a:path>
            </a:pathLst>
          </a:custGeom>
          <a:solidFill>
            <a:srgbClr val="003399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2feaeabde90_1_947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lang="en-US"/>
              <a:t>Projections????</a:t>
            </a: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?</a:t>
            </a:r>
            <a:endParaRPr/>
          </a:p>
        </p:txBody>
      </p:sp>
      <p:sp>
        <p:nvSpPr>
          <p:cNvPr id="642" name="Google Shape;642;g2feaeabde90_1_947"/>
          <p:cNvSpPr txBox="1"/>
          <p:nvPr/>
        </p:nvSpPr>
        <p:spPr>
          <a:xfrm>
            <a:off x="4030900" y="2352875"/>
            <a:ext cx="4884600" cy="33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200">
                <a:solidFill>
                  <a:srgbClr val="FF0000"/>
                </a:solidFill>
              </a:rPr>
              <a:t>S</a:t>
            </a:r>
            <a:r>
              <a:rPr b="1" lang="en-US" sz="5200">
                <a:solidFill>
                  <a:schemeClr val="lt2"/>
                </a:solidFill>
              </a:rPr>
              <a:t>ophisticated</a:t>
            </a:r>
            <a:endParaRPr b="1" sz="52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200">
                <a:solidFill>
                  <a:srgbClr val="FF0000"/>
                </a:solidFill>
              </a:rPr>
              <a:t>W</a:t>
            </a:r>
            <a:r>
              <a:rPr b="1" lang="en-US" sz="5200">
                <a:solidFill>
                  <a:schemeClr val="lt2"/>
                </a:solidFill>
              </a:rPr>
              <a:t>ild</a:t>
            </a:r>
            <a:endParaRPr b="1" sz="52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200">
                <a:solidFill>
                  <a:srgbClr val="FF0000"/>
                </a:solidFill>
              </a:rPr>
              <a:t>A</a:t>
            </a:r>
            <a:r>
              <a:rPr b="1" lang="en-US" sz="5200">
                <a:solidFill>
                  <a:schemeClr val="lt2"/>
                </a:solidFill>
              </a:rPr>
              <a:t>ss</a:t>
            </a:r>
            <a:endParaRPr b="1" sz="52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200">
                <a:solidFill>
                  <a:srgbClr val="FF0000"/>
                </a:solidFill>
              </a:rPr>
              <a:t>G</a:t>
            </a:r>
            <a:r>
              <a:rPr b="1" lang="en-US" sz="5200">
                <a:solidFill>
                  <a:schemeClr val="lt2"/>
                </a:solidFill>
              </a:rPr>
              <a:t>uess</a:t>
            </a:r>
            <a:endParaRPr b="1" sz="5200">
              <a:solidFill>
                <a:schemeClr val="lt2"/>
              </a:solidFill>
            </a:endParaRPr>
          </a:p>
        </p:txBody>
      </p:sp>
      <p:sp>
        <p:nvSpPr>
          <p:cNvPr id="643" name="Google Shape;643;g2feaeabde90_1_947"/>
          <p:cNvSpPr txBox="1"/>
          <p:nvPr/>
        </p:nvSpPr>
        <p:spPr>
          <a:xfrm>
            <a:off x="2681175" y="5927800"/>
            <a:ext cx="6493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800">
                <a:solidFill>
                  <a:schemeClr val="dk1"/>
                </a:solidFill>
              </a:rPr>
              <a:t>Remember the Warren Buffett quote….</a:t>
            </a:r>
            <a:endParaRPr i="1" sz="28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81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Why </a:t>
            </a:r>
            <a:r>
              <a:rPr b="1" i="0" lang="en-US" sz="54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Businesses</a:t>
            </a: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 Fail?!</a:t>
            </a:r>
            <a:endParaRPr/>
          </a:p>
        </p:txBody>
      </p:sp>
      <p:graphicFrame>
        <p:nvGraphicFramePr>
          <p:cNvPr id="649" name="Google Shape;649;p81"/>
          <p:cNvGraphicFramePr/>
          <p:nvPr/>
        </p:nvGraphicFramePr>
        <p:xfrm>
          <a:off x="4267200" y="2209800"/>
          <a:ext cx="3025775" cy="3252787"/>
        </p:xfrm>
        <a:graphic>
          <a:graphicData uri="http://schemas.openxmlformats.org/presentationml/2006/ole">
            <mc:AlternateContent>
              <mc:Choice Requires="v">
                <p:oleObj r:id="rId4" imgH="3252787" imgW="3025775" spid="_x0000_s1">
                  <p:embed/>
                </p:oleObj>
              </mc:Choice>
              <mc:Fallback>
                <p:oleObj r:id="rId5" imgH="3252787" imgW="3025775">
                  <p:embed/>
                  <p:pic>
                    <p:nvPicPr>
                      <p:cNvPr id="649" name="Google Shape;649;p81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4267200" y="2209800"/>
                        <a:ext cx="3025775" cy="3252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82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Early Warning Signs</a:t>
            </a:r>
            <a:endParaRPr/>
          </a:p>
        </p:txBody>
      </p:sp>
      <p:sp>
        <p:nvSpPr>
          <p:cNvPr id="655" name="Google Shape;655;p82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Cash Management 				- Overdrafts				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Uncollected Funds usage or	  Kiting 					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Inadequate cash flow				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 Line of Credit usage			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 Loans or requests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Changes in key management personnel</a:t>
            </a:r>
            <a:endParaRPr/>
          </a:p>
        </p:txBody>
      </p:sp>
      <p:graphicFrame>
        <p:nvGraphicFramePr>
          <p:cNvPr id="656" name="Google Shape;656;p82"/>
          <p:cNvGraphicFramePr/>
          <p:nvPr/>
        </p:nvGraphicFramePr>
        <p:xfrm>
          <a:off x="228600" y="1524000"/>
          <a:ext cx="2514600" cy="3638550"/>
        </p:xfrm>
        <a:graphic>
          <a:graphicData uri="http://schemas.openxmlformats.org/presentationml/2006/ole">
            <mc:AlternateContent>
              <mc:Choice Requires="v">
                <p:oleObj r:id="rId4" imgH="3638550" imgW="2514600" spid="_x0000_s1">
                  <p:embed/>
                </p:oleObj>
              </mc:Choice>
              <mc:Fallback>
                <p:oleObj r:id="rId5" imgH="3638550" imgW="2514600">
                  <p:embed/>
                  <p:pic>
                    <p:nvPicPr>
                      <p:cNvPr id="656" name="Google Shape;656;p82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228600" y="1524000"/>
                        <a:ext cx="2514600" cy="363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83"/>
          <p:cNvSpPr txBox="1"/>
          <p:nvPr>
            <p:ph idx="1" type="body"/>
          </p:nvPr>
        </p:nvSpPr>
        <p:spPr>
          <a:xfrm>
            <a:off x="2743200" y="762000"/>
            <a:ext cx="61722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Late financial statements or other information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Change in accountants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Litigation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Loan Agreement violations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Marked increase in Trade Credit inquiries						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“COD”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⮚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get a “feeling” that something is not right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84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Causes For Business Failures</a:t>
            </a:r>
            <a:endParaRPr/>
          </a:p>
        </p:txBody>
      </p:sp>
      <p:graphicFrame>
        <p:nvGraphicFramePr>
          <p:cNvPr id="667" name="Google Shape;667;p84"/>
          <p:cNvGraphicFramePr/>
          <p:nvPr/>
        </p:nvGraphicFramePr>
        <p:xfrm>
          <a:off x="3505200" y="2057400"/>
          <a:ext cx="4060825" cy="3802062"/>
        </p:xfrm>
        <a:graphic>
          <a:graphicData uri="http://schemas.openxmlformats.org/presentationml/2006/ole">
            <mc:AlternateContent>
              <mc:Choice Requires="v">
                <p:oleObj r:id="rId4" imgH="3802062" imgW="4060825" spid="_x0000_s1">
                  <p:embed/>
                </p:oleObj>
              </mc:Choice>
              <mc:Fallback>
                <p:oleObj r:id="rId5" imgH="3802062" imgW="4060825">
                  <p:embed/>
                  <p:pic>
                    <p:nvPicPr>
                      <p:cNvPr id="667" name="Google Shape;667;p84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3505200" y="2057400"/>
                        <a:ext cx="4060825" cy="3802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85"/>
          <p:cNvSpPr txBox="1"/>
          <p:nvPr>
            <p:ph type="ctrTitle"/>
          </p:nvPr>
        </p:nvSpPr>
        <p:spPr>
          <a:xfrm>
            <a:off x="304800" y="427037"/>
            <a:ext cx="8837612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Narrow"/>
              <a:buNone/>
            </a:pPr>
            <a:r>
              <a:rPr b="1" i="0" lang="en-US" sz="2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There are said to be 13 causes for business failures as follows.  One cause (#13) is the only one in which managerial incompetence, inexperience, and/or neglect plays little or no part. </a:t>
            </a:r>
            <a:endParaRPr/>
          </a:p>
        </p:txBody>
      </p:sp>
      <p:sp>
        <p:nvSpPr>
          <p:cNvPr id="673" name="Google Shape;673;p85"/>
          <p:cNvSpPr txBox="1"/>
          <p:nvPr>
            <p:ph idx="1" type="subTitle"/>
          </p:nvPr>
        </p:nvSpPr>
        <p:spPr>
          <a:xfrm>
            <a:off x="609600" y="2209800"/>
            <a:ext cx="80772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Poor Balance Sheet proportions reflected by: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✔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Excessive liabilities brought on by: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❑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Over trading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❑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Losses or depletion of working capital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✔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Heavy fixed assets brought on by: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❑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desire to increase manufacturing facilities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❑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desire to enlarge or improve appearance in the retail units.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❑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Continued losses reducing New Worth to a low level in relation to fixed assets</a:t>
            </a:r>
            <a:endParaRPr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86"/>
          <p:cNvSpPr txBox="1"/>
          <p:nvPr>
            <p:ph type="title"/>
          </p:nvPr>
        </p:nvSpPr>
        <p:spPr>
          <a:xfrm>
            <a:off x="152400" y="609600"/>
            <a:ext cx="8763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Cont.</a:t>
            </a:r>
            <a:endParaRPr/>
          </a:p>
        </p:txBody>
      </p:sp>
      <p:sp>
        <p:nvSpPr>
          <p:cNvPr id="679" name="Google Shape;679;p86"/>
          <p:cNvSpPr txBox="1"/>
          <p:nvPr>
            <p:ph idx="1" type="body"/>
          </p:nvPr>
        </p:nvSpPr>
        <p:spPr>
          <a:xfrm>
            <a:off x="533400" y="1524000"/>
            <a:ext cx="83820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✔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Excessive Inventories caused by: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Char char="❑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Speculation, poor judgment of markets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Char char="❑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Over buying or poor styling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Char char="❑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Pricing too high to be competitive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✔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Heavy receivables due to inefficient credit and collection policies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✔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Excessive investment and advances to affiliated concerns which operate unprofitably or become “financially embarrassed” 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✔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Excessive loans to officers, directors and/or employees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✔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Excessive investment in other “slow assets”</a:t>
            </a:r>
            <a:endParaRPr/>
          </a:p>
          <a:p>
            <a:pPr indent="-2667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87"/>
          <p:cNvSpPr txBox="1"/>
          <p:nvPr>
            <p:ph type="title"/>
          </p:nvPr>
        </p:nvSpPr>
        <p:spPr>
          <a:xfrm>
            <a:off x="533400" y="609600"/>
            <a:ext cx="8382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Cont.</a:t>
            </a:r>
            <a:endParaRPr/>
          </a:p>
        </p:txBody>
      </p:sp>
      <p:sp>
        <p:nvSpPr>
          <p:cNvPr id="685" name="Google Shape;685;p87"/>
          <p:cNvSpPr txBox="1"/>
          <p:nvPr>
            <p:ph idx="1" type="body"/>
          </p:nvPr>
        </p:nvSpPr>
        <p:spPr>
          <a:xfrm>
            <a:off x="533400" y="1981200"/>
            <a:ext cx="8382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Weakness Reflected in the Income Statement: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✔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Declining sales causing operating losses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❑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Under Trading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✔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Excessive fixed charges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✔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Continuous operating losses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✔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Excessive Officer’s Salaries, Withdrawals or Dividends</a:t>
            </a:r>
            <a:endParaRPr/>
          </a:p>
          <a:p>
            <a:pPr indent="-260350" lvl="0" marL="3429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88"/>
          <p:cNvSpPr txBox="1"/>
          <p:nvPr>
            <p:ph type="title"/>
          </p:nvPr>
        </p:nvSpPr>
        <p:spPr>
          <a:xfrm>
            <a:off x="533400" y="609600"/>
            <a:ext cx="8382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Cont.</a:t>
            </a:r>
            <a:endParaRPr/>
          </a:p>
        </p:txBody>
      </p:sp>
      <p:sp>
        <p:nvSpPr>
          <p:cNvPr id="691" name="Google Shape;691;p88"/>
          <p:cNvSpPr txBox="1"/>
          <p:nvPr>
            <p:ph idx="1" type="body"/>
          </p:nvPr>
        </p:nvSpPr>
        <p:spPr>
          <a:xfrm>
            <a:off x="685800" y="19812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Beyond Human Control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950"/>
              <a:buFont typeface="Noto Sans Symbols"/>
              <a:buChar char="✔"/>
            </a:pPr>
            <a:r>
              <a:rPr b="0" i="0" lang="en-U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Disasters that are not avoidable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❑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Floods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❑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Tornados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❑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Earthquakes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ff35a8b7ec_2_0"/>
          <p:cNvSpPr txBox="1"/>
          <p:nvPr>
            <p:ph type="title"/>
          </p:nvPr>
        </p:nvSpPr>
        <p:spPr>
          <a:xfrm>
            <a:off x="2819400" y="1027112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Existing Business</a:t>
            </a:r>
            <a:endParaRPr/>
          </a:p>
        </p:txBody>
      </p:sp>
      <p:sp>
        <p:nvSpPr>
          <p:cNvPr id="170" name="Google Shape;170;g2ff35a8b7ec_2_0"/>
          <p:cNvSpPr txBox="1"/>
          <p:nvPr>
            <p:ph idx="1" type="body"/>
          </p:nvPr>
        </p:nvSpPr>
        <p:spPr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✓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</a:t>
            </a:r>
            <a:r>
              <a:rPr b="1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CASH FLOW 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adequate to service </a:t>
            </a:r>
            <a:r>
              <a:rPr b="1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all debt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… not just the loan you’re considering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250"/>
              <a:buFont typeface="Noto Sans Symbols"/>
              <a:buChar char="✓"/>
            </a:pPr>
            <a:r>
              <a:rPr b="0" i="1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“Global Cash Flow”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✓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Still risky …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Noto Sans Symbols"/>
              <a:buChar char="✓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Must analyze requests … no “good ole boy” lending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89"/>
          <p:cNvSpPr txBox="1"/>
          <p:nvPr>
            <p:ph type="title"/>
          </p:nvPr>
        </p:nvSpPr>
        <p:spPr>
          <a:xfrm>
            <a:off x="2743200" y="609600"/>
            <a:ext cx="61722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Narrow"/>
              <a:buNone/>
            </a:pPr>
            <a:r>
              <a:rPr b="1" i="0" lang="en-US" sz="48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Qualities Of A Successful Lending Officer</a:t>
            </a:r>
            <a:endParaRPr/>
          </a:p>
        </p:txBody>
      </p:sp>
      <p:graphicFrame>
        <p:nvGraphicFramePr>
          <p:cNvPr id="697" name="Google Shape;697;p89"/>
          <p:cNvGraphicFramePr/>
          <p:nvPr/>
        </p:nvGraphicFramePr>
        <p:xfrm>
          <a:off x="3505200" y="2895600"/>
          <a:ext cx="3763962" cy="3535362"/>
        </p:xfrm>
        <a:graphic>
          <a:graphicData uri="http://schemas.openxmlformats.org/presentationml/2006/ole">
            <mc:AlternateContent>
              <mc:Choice Requires="v">
                <p:oleObj r:id="rId4" imgH="3535362" imgW="3763962" spid="_x0000_s1">
                  <p:embed/>
                </p:oleObj>
              </mc:Choice>
              <mc:Fallback>
                <p:oleObj r:id="rId5" imgH="3535362" imgW="3763962">
                  <p:embed/>
                  <p:pic>
                    <p:nvPicPr>
                      <p:cNvPr id="697" name="Google Shape;697;p89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3505200" y="2895600"/>
                        <a:ext cx="3763962" cy="3535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90"/>
          <p:cNvSpPr txBox="1"/>
          <p:nvPr>
            <p:ph idx="1" type="body"/>
          </p:nvPr>
        </p:nvSpPr>
        <p:spPr>
          <a:xfrm>
            <a:off x="914400" y="762000"/>
            <a:ext cx="38100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✓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Intelligence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✓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Common Sense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✓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Inquisitiveness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✓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Listening Skills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✓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Problem Solving &amp; Analytical Ability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✓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Decisiveness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✓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Results Oriented Nature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✓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Self Motivation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✓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Confidence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Char char="✓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 M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anagement Skills</a:t>
            </a:r>
            <a:endParaRPr/>
          </a:p>
        </p:txBody>
      </p:sp>
      <p:sp>
        <p:nvSpPr>
          <p:cNvPr id="703" name="Google Shape;703;p90"/>
          <p:cNvSpPr txBox="1"/>
          <p:nvPr>
            <p:ph idx="2" type="body"/>
          </p:nvPr>
        </p:nvSpPr>
        <p:spPr>
          <a:xfrm>
            <a:off x="5181600" y="609600"/>
            <a:ext cx="37338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50"/>
              <a:buFont typeface="Noto Sans Symbols"/>
              <a:buChar char="✓"/>
            </a:pPr>
            <a:r>
              <a:rPr b="0" i="0" lang="en-US" sz="23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Effective Communication Skills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hlink"/>
              </a:buClr>
              <a:buSzPts val="1150"/>
              <a:buFont typeface="Noto Sans Symbols"/>
              <a:buChar char="✓"/>
            </a:pPr>
            <a:r>
              <a:rPr b="0" i="0" lang="en-US" sz="23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Attention to Details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hlink"/>
              </a:buClr>
              <a:buSzPts val="1150"/>
              <a:buFont typeface="Noto Sans Symbols"/>
              <a:buChar char="✓"/>
            </a:pPr>
            <a:r>
              <a:rPr b="0" i="0" lang="en-US" sz="23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Ease in Dealing in Numbers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hlink"/>
              </a:buClr>
              <a:buSzPts val="1150"/>
              <a:buFont typeface="Noto Sans Symbols"/>
              <a:buChar char="✓"/>
            </a:pPr>
            <a:r>
              <a:rPr b="0" i="0" lang="en-US" sz="23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Ability to Negotiate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hlink"/>
              </a:buClr>
              <a:buSzPts val="1150"/>
              <a:buFont typeface="Noto Sans Symbols"/>
              <a:buChar char="✓"/>
            </a:pPr>
            <a:r>
              <a:rPr b="0" i="0" lang="en-US" sz="23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Maturity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hlink"/>
              </a:buClr>
              <a:buSzPts val="1150"/>
              <a:buFont typeface="Noto Sans Symbols"/>
              <a:buChar char="✓"/>
            </a:pPr>
            <a:r>
              <a:rPr b="0" i="0" lang="en-US" sz="23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Integrity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hlink"/>
              </a:buClr>
              <a:buSzPts val="1150"/>
              <a:buFont typeface="Noto Sans Symbols"/>
              <a:buChar char="✓"/>
            </a:pPr>
            <a:r>
              <a:rPr b="0" i="0" lang="en-US" sz="23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Adaptability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hlink"/>
              </a:buClr>
              <a:buSzPts val="1150"/>
              <a:buFont typeface="Noto Sans Symbols"/>
              <a:buChar char="✓"/>
            </a:pPr>
            <a:r>
              <a:rPr b="0" i="0" lang="en-US" sz="23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Sense of Humor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hlink"/>
              </a:buClr>
              <a:buSzPts val="1150"/>
              <a:buFont typeface="Noto Sans Symbols"/>
              <a:buChar char="✓"/>
            </a:pPr>
            <a:r>
              <a:rPr b="0" i="0" lang="en-US" sz="23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Tough-Mindedness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hlink"/>
              </a:buClr>
              <a:buSzPts val="1150"/>
              <a:buFont typeface="Noto Sans Symbols"/>
              <a:buChar char="✓"/>
            </a:pPr>
            <a:r>
              <a:rPr b="0" i="0" lang="en-US" sz="23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Student of Human Nature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hlink"/>
              </a:buClr>
              <a:buSzPts val="1150"/>
              <a:buFont typeface="Noto Sans Symbols"/>
              <a:buChar char="✓"/>
            </a:pPr>
            <a:r>
              <a:rPr b="0" i="0" lang="en-US" sz="23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Sales Ability</a:t>
            </a:r>
            <a:endParaRPr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g2fe479e1859_2_0"/>
          <p:cNvSpPr txBox="1"/>
          <p:nvPr/>
        </p:nvSpPr>
        <p:spPr>
          <a:xfrm>
            <a:off x="1641550" y="255350"/>
            <a:ext cx="7241100" cy="63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5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Advice from the Devil: 9 Ways to Get into Trouble Lending Money</a:t>
            </a:r>
            <a:endParaRPr b="1" sz="195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5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1. Work alone. </a:t>
            </a:r>
            <a:endParaRPr sz="185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2. Be the good guy. Always give in to your customer’s demands. </a:t>
            </a:r>
            <a:endParaRPr sz="185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3. Accept customer statements at face value. </a:t>
            </a:r>
            <a:endParaRPr sz="185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4. Don’t impose your standards on others. Lousy accountant? Don’t worry. Verifying inventory? Way too time-consuming and expensive.</a:t>
            </a:r>
            <a:endParaRPr sz="185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5. Remember that making your goals is more important than risk analysis. Somebody will bail you out if your borrower gets in trouble. </a:t>
            </a:r>
            <a:endParaRPr sz="185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6. Never worry about the real purpose behind the loan request. </a:t>
            </a:r>
            <a:endParaRPr sz="185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7. Get the loan on the books immediately. Tie up loose ends later.</a:t>
            </a:r>
            <a:endParaRPr sz="185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8. Don’t let a fuzzy picture of your borrower’s operation keep you from lending. </a:t>
            </a:r>
            <a:endParaRPr sz="185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9. Don’t tie your borrower up too tight. He needs freedom to move assets in and out of his business in the normal, changing course of operations. If the situation gets a bit sticky later, you can obtain control of the various assets</a:t>
            </a:r>
            <a:r>
              <a:rPr lang="en-US" sz="145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.</a:t>
            </a:r>
            <a:endParaRPr sz="180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96"/>
          <p:cNvSpPr txBox="1"/>
          <p:nvPr>
            <p:ph type="title"/>
          </p:nvPr>
        </p:nvSpPr>
        <p:spPr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 Narrow"/>
              <a:buNone/>
            </a:pPr>
            <a:r>
              <a:rPr b="1" i="0" lang="en-US" sz="6000" u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rPr>
              <a:t>QUESTIONS</a:t>
            </a:r>
            <a:endParaRPr/>
          </a:p>
        </p:txBody>
      </p:sp>
      <p:graphicFrame>
        <p:nvGraphicFramePr>
          <p:cNvPr id="714" name="Google Shape;714;p96"/>
          <p:cNvGraphicFramePr/>
          <p:nvPr/>
        </p:nvGraphicFramePr>
        <p:xfrm>
          <a:off x="3962400" y="2057400"/>
          <a:ext cx="3886200" cy="3944937"/>
        </p:xfrm>
        <a:graphic>
          <a:graphicData uri="http://schemas.openxmlformats.org/presentationml/2006/ole">
            <mc:AlternateContent>
              <mc:Choice Requires="v">
                <p:oleObj r:id="rId4" imgH="3944937" imgW="3886200" spid="_x0000_s1">
                  <p:embed/>
                </p:oleObj>
              </mc:Choice>
              <mc:Fallback>
                <p:oleObj r:id="rId5" imgH="3944937" imgW="3886200">
                  <p:embed/>
                  <p:pic>
                    <p:nvPicPr>
                      <p:cNvPr id="714" name="Google Shape;714;p96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3962400" y="2057400"/>
                        <a:ext cx="3886200" cy="3944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9999"/>
      </a:dk1>
      <a:lt1>
        <a:srgbClr val="FFFFFF"/>
      </a:lt1>
      <a:dk2>
        <a:srgbClr val="336699"/>
      </a:dk2>
      <a:lt2>
        <a:srgbClr val="010000"/>
      </a:lt2>
      <a:accent1>
        <a:srgbClr val="CCECFF"/>
      </a:accent1>
      <a:accent2>
        <a:srgbClr val="FFFFCC"/>
      </a:accent2>
      <a:accent3>
        <a:srgbClr val="FFFFFF"/>
      </a:accent3>
      <a:accent4>
        <a:srgbClr val="008282"/>
      </a:accent4>
      <a:accent5>
        <a:srgbClr val="E2F4FF"/>
      </a:accent5>
      <a:accent6>
        <a:srgbClr val="E7E7B9"/>
      </a:accent6>
      <a:hlink>
        <a:srgbClr val="FF9966"/>
      </a:hlink>
      <a:folHlink>
        <a:srgbClr val="FFFF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Default Design">
  <a:themeElements>
    <a:clrScheme name="Default Design 1">
      <a:dk1>
        <a:srgbClr val="009999"/>
      </a:dk1>
      <a:lt1>
        <a:srgbClr val="FFFFFF"/>
      </a:lt1>
      <a:dk2>
        <a:srgbClr val="336699"/>
      </a:dk2>
      <a:lt2>
        <a:srgbClr val="010000"/>
      </a:lt2>
      <a:accent1>
        <a:srgbClr val="CCECFF"/>
      </a:accent1>
      <a:accent2>
        <a:srgbClr val="FFFFCC"/>
      </a:accent2>
      <a:accent3>
        <a:srgbClr val="FFFFFF"/>
      </a:accent3>
      <a:accent4>
        <a:srgbClr val="008282"/>
      </a:accent4>
      <a:accent5>
        <a:srgbClr val="E2F4FF"/>
      </a:accent5>
      <a:accent6>
        <a:srgbClr val="E7E7B9"/>
      </a:accent6>
      <a:hlink>
        <a:srgbClr val="FF9966"/>
      </a:hlink>
      <a:folHlink>
        <a:srgbClr val="FFFF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958BB5DA04154AB2DDC1506B251849" ma:contentTypeVersion="16" ma:contentTypeDescription="Create a new document." ma:contentTypeScope="" ma:versionID="5d5f38f958ca323744cf71f37814b274">
  <xsd:schema xmlns:xsd="http://www.w3.org/2001/XMLSchema" xmlns:xs="http://www.w3.org/2001/XMLSchema" xmlns:p="http://schemas.microsoft.com/office/2006/metadata/properties" xmlns:ns2="6bc42181-ed0b-4513-8058-7e1234b2fa28" xmlns:ns3="0d50af79-0ddd-4f30-bbd9-0c3ecaf74590" targetNamespace="http://schemas.microsoft.com/office/2006/metadata/properties" ma:root="true" ma:fieldsID="c80fc8a0dc60639e0178f9cf468ba0df" ns2:_="" ns3:_="">
    <xsd:import namespace="6bc42181-ed0b-4513-8058-7e1234b2fa28"/>
    <xsd:import namespace="0d50af79-0ddd-4f30-bbd9-0c3ecaf7459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Location" minOccurs="0"/>
                <xsd:element ref="ns2:SharedWithUsers" minOccurs="0"/>
                <xsd:element ref="ns2:SharedWithDetail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c42181-ed0b-4513-8058-7e1234b2fa2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1" nillable="true" ma:displayName="Taxonomy Catch All Column" ma:hidden="true" ma:list="{dc96bd0f-fec2-4dd1-a91b-78e1b6750149}" ma:internalName="TaxCatchAll" ma:showField="CatchAllData" ma:web="6bc42181-ed0b-4513-8058-7e1234b2fa2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50af79-0ddd-4f30-bbd9-0c3ecaf745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bf2701f0-c06e-4c12-906d-ce72ad831b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bc42181-ed0b-4513-8058-7e1234b2fa28">UHEMNCS2UJP5-647281013-856183</_dlc_DocId>
    <_dlc_DocIdUrl xmlns="6bc42181-ed0b-4513-8058-7e1234b2fa28">
      <Url>https://northcarolinabank.sharepoint.com/sites/Public/_layouts/15/DocIdRedir.aspx?ID=UHEMNCS2UJP5-647281013-856183</Url>
      <Description>UHEMNCS2UJP5-647281013-856183</Description>
    </_dlc_DocIdUrl>
    <TaxCatchAll xmlns="6bc42181-ed0b-4513-8058-7e1234b2fa28" xsi:nil="true"/>
    <lcf76f155ced4ddcb4097134ff3c332f xmlns="0d50af79-0ddd-4f30-bbd9-0c3ecaf7459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B6F938B-A739-46F0-8117-29F57118E0C3}"/>
</file>

<file path=customXml/itemProps2.xml><?xml version="1.0" encoding="utf-8"?>
<ds:datastoreItem xmlns:ds="http://schemas.openxmlformats.org/officeDocument/2006/customXml" ds:itemID="{54095816-1867-465E-B48F-3803C36FD2A5}"/>
</file>

<file path=customXml/itemProps3.xml><?xml version="1.0" encoding="utf-8"?>
<ds:datastoreItem xmlns:ds="http://schemas.openxmlformats.org/officeDocument/2006/customXml" ds:itemID="{9089686B-5CEC-4F70-AB1A-A37EE998B878}"/>
</file>

<file path=customXml/itemProps4.xml><?xml version="1.0" encoding="utf-8"?>
<ds:datastoreItem xmlns:ds="http://schemas.openxmlformats.org/officeDocument/2006/customXml" ds:itemID="{1F75D288-60A8-4B64-BC48-08E4F5972D3D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Mike Comer</dc:creator>
  <dcterms:created xsi:type="dcterms:W3CDTF">1998-02-28T13:27:18Z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0x01010061958BB5DA04154AB2DDC1506B251849</vt:lpwstr>
  </property>
  <property fmtid="{D5CDD505-2E9C-101B-9397-08002B2CF9AE}" pid="3" name="_dlc_DocIdItemGuid">
    <vt:lpwstr>a2a9e943-35a0-45c0-8a6b-4566848ac5fa</vt:lpwstr>
  </property>
  <property fmtid="{D5CDD505-2E9C-101B-9397-08002B2CF9AE}" pid="4" name="MediaServiceImageTags">
    <vt:lpwstr/>
  </property>
</Properties>
</file>