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27"/>
  </p:notesMasterIdLst>
  <p:sldIdLst>
    <p:sldId id="281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53B5A9-B970-4C6B-B370-96004798B039}" v="33" dt="2022-09-23T22:13:36.3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82" d="100"/>
          <a:sy n="82" d="100"/>
        </p:scale>
        <p:origin x="581" y="1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36" Type="http://schemas.openxmlformats.org/officeDocument/2006/relationships/customXml" Target="../customXml/item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35" Type="http://schemas.openxmlformats.org/officeDocument/2006/relationships/customXml" Target="../customXml/item3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5E6DE3-923B-4559-823A-AF24847B43CD}" type="datetimeFigureOut">
              <a:rPr lang="en-US" smtClean="0"/>
              <a:t>9/27/2024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812A1B-432E-43A5-AF45-CF1BA625BD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4739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048C5-DBBE-47A5-8FCB-1CBBC438837D}" type="datetimeFigureOut">
              <a:rPr lang="en-US" smtClean="0"/>
              <a:t>9/27/2024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0BEAA-691E-4B31-BFD4-7672643F054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0DAB49F-24DE-4FF7-8DB7-921B0E794D8B}"/>
              </a:ext>
            </a:extLst>
          </p:cNvPr>
          <p:cNvCxnSpPr/>
          <p:nvPr userDrawn="1"/>
        </p:nvCxnSpPr>
        <p:spPr>
          <a:xfrm>
            <a:off x="1219200" y="3568700"/>
            <a:ext cx="9753600" cy="0"/>
          </a:xfrm>
          <a:prstGeom prst="line">
            <a:avLst/>
          </a:prstGeom>
          <a:ln w="12700" cmpd="sng">
            <a:solidFill>
              <a:srgbClr val="4F504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4168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048C5-DBBE-47A5-8FCB-1CBBC438837D}" type="datetimeFigureOut">
              <a:rPr lang="en-US" smtClean="0"/>
              <a:t>9/27/2024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0BEAA-691E-4B31-BFD4-7672643F05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177045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048C5-DBBE-47A5-8FCB-1CBBC438837D}" type="datetimeFigureOut">
              <a:rPr lang="en-US" smtClean="0"/>
              <a:t>9/27/2024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0BEAA-691E-4B31-BFD4-7672643F054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F8DA236-E2C2-4005-97E9-6D6CD6CBE752}"/>
              </a:ext>
            </a:extLst>
          </p:cNvPr>
          <p:cNvCxnSpPr/>
          <p:nvPr userDrawn="1"/>
        </p:nvCxnSpPr>
        <p:spPr>
          <a:xfrm flipV="1">
            <a:off x="10532533" y="457200"/>
            <a:ext cx="0" cy="4787900"/>
          </a:xfrm>
          <a:prstGeom prst="line">
            <a:avLst/>
          </a:prstGeom>
          <a:ln w="6350" cmpd="sng">
            <a:solidFill>
              <a:srgbClr val="4F504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17" descr="BBT+tag_Shaded_194-[Convert">
            <a:extLst>
              <a:ext uri="{FF2B5EF4-FFF2-40B4-BE49-F238E27FC236}">
                <a16:creationId xmlns:a16="http://schemas.microsoft.com/office/drawing/2014/main" id="{653FB280-2BF8-4A2D-B5B9-E93512CC216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/>
          <a:srcRect r="25166"/>
          <a:stretch>
            <a:fillRect/>
          </a:stretch>
        </p:blipFill>
        <p:spPr bwMode="auto">
          <a:xfrm>
            <a:off x="10532534" y="5638800"/>
            <a:ext cx="1013884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013346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 userDrawn="1"/>
        </p:nvCxnSpPr>
        <p:spPr>
          <a:xfrm>
            <a:off x="1219200" y="3568700"/>
            <a:ext cx="9753600" cy="0"/>
          </a:xfrm>
          <a:prstGeom prst="line">
            <a:avLst/>
          </a:prstGeom>
          <a:ln w="12700" cmpd="sng">
            <a:solidFill>
              <a:srgbClr val="4F504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2267" y="2999232"/>
            <a:ext cx="6062133" cy="530352"/>
          </a:xfrm>
        </p:spPr>
        <p:txBody>
          <a:bodyPr/>
          <a:lstStyle>
            <a:lvl1pPr>
              <a:defRPr>
                <a:solidFill>
                  <a:srgbClr val="00009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660329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609601" y="6405563"/>
            <a:ext cx="10970684" cy="0"/>
          </a:xfrm>
          <a:prstGeom prst="line">
            <a:avLst/>
          </a:prstGeom>
          <a:ln w="6350" cmpd="sng">
            <a:solidFill>
              <a:srgbClr val="4F504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8"/>
          <p:cNvSpPr txBox="1">
            <a:spLocks/>
          </p:cNvSpPr>
          <p:nvPr userDrawn="1"/>
        </p:nvSpPr>
        <p:spPr>
          <a:xfrm>
            <a:off x="8737600" y="6396038"/>
            <a:ext cx="2844800" cy="228600"/>
          </a:xfrm>
          <a:prstGeom prst="rect">
            <a:avLst/>
          </a:prstGeom>
          <a:ln>
            <a:noFill/>
          </a:ln>
        </p:spPr>
        <p:txBody>
          <a:bodyPr lIns="0" tIns="0" rIns="0" bIns="0" anchor="ctr"/>
          <a:lstStyle>
            <a:defPPr>
              <a:defRPr lang="en-US"/>
            </a:defPPr>
            <a:lvl1pPr marL="0" algn="l" defTabSz="457200" rtl="0" eaLnBrk="1" latinLnBrk="0" hangingPunct="1">
              <a:defRPr sz="1100" b="1" kern="1200">
                <a:solidFill>
                  <a:srgbClr val="777877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02E482EB-1DEE-4251-83FF-0FBD45E2E8FD}" type="slidenum">
              <a:rPr lang="en-US" sz="1100" b="0" smtClean="0">
                <a:solidFill>
                  <a:srgbClr val="4F504F"/>
                </a:solidFill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100" b="0" dirty="0">
              <a:solidFill>
                <a:srgbClr val="4F504F"/>
              </a:solidFill>
            </a:endParaRPr>
          </a:p>
        </p:txBody>
      </p:sp>
      <p:pic>
        <p:nvPicPr>
          <p:cNvPr id="7" name="Picture 17" descr="BBT+tag_Shaded_194-[Convert"/>
          <p:cNvPicPr>
            <a:picLocks noChangeAspect="1" noChangeArrowheads="1"/>
          </p:cNvPicPr>
          <p:nvPr userDrawn="1"/>
        </p:nvPicPr>
        <p:blipFill>
          <a:blip r:embed="rId2"/>
          <a:srcRect t="25166"/>
          <a:stretch>
            <a:fillRect/>
          </a:stretch>
        </p:blipFill>
        <p:spPr bwMode="auto">
          <a:xfrm>
            <a:off x="10564284" y="401638"/>
            <a:ext cx="1016000" cy="76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Straight Connector 7"/>
          <p:cNvCxnSpPr/>
          <p:nvPr userDrawn="1"/>
        </p:nvCxnSpPr>
        <p:spPr>
          <a:xfrm>
            <a:off x="609600" y="1162050"/>
            <a:ext cx="9550400" cy="0"/>
          </a:xfrm>
          <a:prstGeom prst="line">
            <a:avLst/>
          </a:prstGeom>
          <a:ln w="6350" cmpd="sng">
            <a:solidFill>
              <a:srgbClr val="4F504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85800"/>
            <a:ext cx="8534403" cy="493776"/>
          </a:xfrm>
        </p:spPr>
        <p:txBody>
          <a:bodyPr>
            <a:normAutofit/>
          </a:bodyPr>
          <a:lstStyle>
            <a:lvl1pPr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600200"/>
            <a:ext cx="10970684" cy="4267200"/>
          </a:xfrm>
        </p:spPr>
        <p:txBody>
          <a:bodyPr>
            <a:noAutofit/>
          </a:bodyPr>
          <a:lstStyle>
            <a:lvl1pPr>
              <a:defRPr>
                <a:solidFill>
                  <a:srgbClr val="4F504F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864814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icture/Char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8"/>
          <p:cNvSpPr txBox="1">
            <a:spLocks/>
          </p:cNvSpPr>
          <p:nvPr userDrawn="1"/>
        </p:nvSpPr>
        <p:spPr>
          <a:xfrm>
            <a:off x="8737600" y="6396038"/>
            <a:ext cx="2844800" cy="228600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457200" rtl="0" eaLnBrk="1" latinLnBrk="0" hangingPunct="1">
              <a:defRPr sz="1100" b="1" kern="1200">
                <a:solidFill>
                  <a:srgbClr val="777877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DE90F67C-590F-406C-BBE6-B5592ADE52A9}" type="slidenum">
              <a:rPr lang="en-US" sz="1100" b="0" smtClean="0">
                <a:solidFill>
                  <a:srgbClr val="4F504F"/>
                </a:solidFill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100" b="0" dirty="0">
              <a:solidFill>
                <a:srgbClr val="4F504F"/>
              </a:solidFill>
            </a:endParaRPr>
          </a:p>
        </p:txBody>
      </p:sp>
      <p:pic>
        <p:nvPicPr>
          <p:cNvPr id="6" name="Picture 17" descr="BBT+tag_Shaded_194-[Convert"/>
          <p:cNvPicPr>
            <a:picLocks noChangeAspect="1" noChangeArrowheads="1"/>
          </p:cNvPicPr>
          <p:nvPr userDrawn="1"/>
        </p:nvPicPr>
        <p:blipFill>
          <a:blip r:embed="rId2"/>
          <a:srcRect t="25166"/>
          <a:stretch>
            <a:fillRect/>
          </a:stretch>
        </p:blipFill>
        <p:spPr bwMode="auto">
          <a:xfrm>
            <a:off x="10564284" y="401638"/>
            <a:ext cx="1016000" cy="76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Straight Connector 6"/>
          <p:cNvCxnSpPr/>
          <p:nvPr userDrawn="1"/>
        </p:nvCxnSpPr>
        <p:spPr>
          <a:xfrm>
            <a:off x="609600" y="1162050"/>
            <a:ext cx="9550400" cy="0"/>
          </a:xfrm>
          <a:prstGeom prst="line">
            <a:avLst/>
          </a:prstGeom>
          <a:ln w="6350" cmpd="sng">
            <a:solidFill>
              <a:srgbClr val="4F504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609601" y="6405563"/>
            <a:ext cx="10970684" cy="0"/>
          </a:xfrm>
          <a:prstGeom prst="line">
            <a:avLst/>
          </a:prstGeom>
          <a:ln w="6350" cmpd="sng">
            <a:solidFill>
              <a:srgbClr val="4F504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7"/>
          <p:cNvSpPr txBox="1">
            <a:spLocks noChangeArrowheads="1"/>
          </p:cNvSpPr>
          <p:nvPr userDrawn="1"/>
        </p:nvSpPr>
        <p:spPr bwMode="auto">
          <a:xfrm>
            <a:off x="609601" y="6381750"/>
            <a:ext cx="3884084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>
            <a:spAutoFit/>
          </a:bodyPr>
          <a:lstStyle/>
          <a:p>
            <a:r>
              <a:rPr lang="en-US" sz="1100" i="1">
                <a:solidFill>
                  <a:srgbClr val="4F504F"/>
                </a:solidFill>
              </a:rPr>
              <a:t>Confidential – Internal Use Only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54759" y="2009393"/>
            <a:ext cx="6325525" cy="3725794"/>
          </a:xfrm>
        </p:spPr>
        <p:txBody>
          <a:bodyPr rtlCol="0">
            <a:no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3378200"/>
            <a:ext cx="3369735" cy="630428"/>
          </a:xfrm>
        </p:spPr>
        <p:txBody>
          <a:bodyPr/>
          <a:lstStyle>
            <a:lvl1pPr marL="0" indent="0" algn="l">
              <a:buNone/>
              <a:defRPr sz="1400">
                <a:solidFill>
                  <a:srgbClr val="4F504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609600" y="689702"/>
            <a:ext cx="8534401" cy="496476"/>
          </a:xfrm>
        </p:spPr>
        <p:txBody>
          <a:bodyPr>
            <a:normAutofit/>
          </a:bodyPr>
          <a:lstStyle>
            <a:lvl1pPr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2573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wo Boxes of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 userDrawn="1"/>
        </p:nvCxnSpPr>
        <p:spPr>
          <a:xfrm>
            <a:off x="609601" y="6405563"/>
            <a:ext cx="10970684" cy="0"/>
          </a:xfrm>
          <a:prstGeom prst="line">
            <a:avLst/>
          </a:prstGeom>
          <a:ln w="6350" cmpd="sng">
            <a:solidFill>
              <a:srgbClr val="4F504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8"/>
          <p:cNvSpPr txBox="1">
            <a:spLocks/>
          </p:cNvSpPr>
          <p:nvPr userDrawn="1"/>
        </p:nvSpPr>
        <p:spPr>
          <a:xfrm>
            <a:off x="8737600" y="6396038"/>
            <a:ext cx="2844800" cy="228600"/>
          </a:xfrm>
          <a:prstGeom prst="rect">
            <a:avLst/>
          </a:prstGeom>
          <a:ln>
            <a:noFill/>
          </a:ln>
        </p:spPr>
        <p:txBody>
          <a:bodyPr lIns="0" tIns="0" rIns="0" bIns="0" anchor="ctr"/>
          <a:lstStyle>
            <a:defPPr>
              <a:defRPr lang="en-US"/>
            </a:defPPr>
            <a:lvl1pPr marL="0" algn="l" defTabSz="457200" rtl="0" eaLnBrk="1" latinLnBrk="0" hangingPunct="1">
              <a:defRPr sz="1100" b="1" kern="1200">
                <a:solidFill>
                  <a:srgbClr val="777877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804E7BC3-740E-4A08-81C4-ED46EA55C023}" type="slidenum">
              <a:rPr lang="en-US" sz="1100" b="0" smtClean="0">
                <a:solidFill>
                  <a:srgbClr val="4F504F"/>
                </a:solidFill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100" b="0" dirty="0">
              <a:solidFill>
                <a:srgbClr val="4F504F"/>
              </a:solidFill>
            </a:endParaRPr>
          </a:p>
        </p:txBody>
      </p:sp>
      <p:sp>
        <p:nvSpPr>
          <p:cNvPr id="7" name="TextBox 5"/>
          <p:cNvSpPr txBox="1">
            <a:spLocks noChangeArrowheads="1"/>
          </p:cNvSpPr>
          <p:nvPr userDrawn="1"/>
        </p:nvSpPr>
        <p:spPr bwMode="auto">
          <a:xfrm>
            <a:off x="609601" y="6381750"/>
            <a:ext cx="3884084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>
            <a:spAutoFit/>
          </a:bodyPr>
          <a:lstStyle/>
          <a:p>
            <a:r>
              <a:rPr lang="en-US" sz="1100" i="1">
                <a:solidFill>
                  <a:srgbClr val="4F504F"/>
                </a:solidFill>
              </a:rPr>
              <a:t>Confidential – Internal Use Only</a:t>
            </a:r>
          </a:p>
        </p:txBody>
      </p:sp>
      <p:pic>
        <p:nvPicPr>
          <p:cNvPr id="8" name="Picture 17" descr="BBT+tag_Shaded_194-[Convert"/>
          <p:cNvPicPr>
            <a:picLocks noChangeAspect="1" noChangeArrowheads="1"/>
          </p:cNvPicPr>
          <p:nvPr userDrawn="1"/>
        </p:nvPicPr>
        <p:blipFill>
          <a:blip r:embed="rId2"/>
          <a:srcRect t="25166"/>
          <a:stretch>
            <a:fillRect/>
          </a:stretch>
        </p:blipFill>
        <p:spPr bwMode="auto">
          <a:xfrm>
            <a:off x="10564284" y="401638"/>
            <a:ext cx="1016000" cy="76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Straight Connector 10"/>
          <p:cNvCxnSpPr/>
          <p:nvPr userDrawn="1"/>
        </p:nvCxnSpPr>
        <p:spPr>
          <a:xfrm>
            <a:off x="609600" y="1162050"/>
            <a:ext cx="9550400" cy="0"/>
          </a:xfrm>
          <a:prstGeom prst="line">
            <a:avLst/>
          </a:prstGeom>
          <a:ln w="6350" cmpd="sng">
            <a:solidFill>
              <a:srgbClr val="4F504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5232401" cy="4267200"/>
          </a:xfrm>
        </p:spPr>
        <p:txBody>
          <a:bodyPr>
            <a:noAutofit/>
          </a:bodyPr>
          <a:lstStyle>
            <a:lvl1pPr>
              <a:defRPr>
                <a:solidFill>
                  <a:srgbClr val="4F504F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1"/>
          </p:nvPr>
        </p:nvSpPr>
        <p:spPr>
          <a:xfrm>
            <a:off x="6347884" y="1600200"/>
            <a:ext cx="5232401" cy="4267200"/>
          </a:xfrm>
        </p:spPr>
        <p:txBody>
          <a:bodyPr>
            <a:noAutofit/>
          </a:bodyPr>
          <a:lstStyle>
            <a:lvl1pPr>
              <a:defRPr>
                <a:solidFill>
                  <a:srgbClr val="4F504F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21806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icture one copy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8"/>
          <p:cNvSpPr txBox="1">
            <a:spLocks/>
          </p:cNvSpPr>
          <p:nvPr userDrawn="1"/>
        </p:nvSpPr>
        <p:spPr>
          <a:xfrm>
            <a:off x="8737600" y="6396038"/>
            <a:ext cx="2844800" cy="228600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457200" rtl="0" eaLnBrk="1" latinLnBrk="0" hangingPunct="1">
              <a:defRPr sz="1100" b="1" kern="1200">
                <a:solidFill>
                  <a:srgbClr val="777877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3A259763-810C-4740-A91F-E57A97904CB1}" type="slidenum">
              <a:rPr lang="en-US" sz="1100" b="0" smtClean="0">
                <a:solidFill>
                  <a:srgbClr val="4F504F"/>
                </a:solidFill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100" b="0" dirty="0">
              <a:solidFill>
                <a:srgbClr val="4F504F"/>
              </a:solidFill>
            </a:endParaRPr>
          </a:p>
        </p:txBody>
      </p:sp>
      <p:pic>
        <p:nvPicPr>
          <p:cNvPr id="6" name="Picture 17" descr="BBT+tag_Shaded_194-[Convert"/>
          <p:cNvPicPr>
            <a:picLocks noChangeAspect="1" noChangeArrowheads="1"/>
          </p:cNvPicPr>
          <p:nvPr userDrawn="1"/>
        </p:nvPicPr>
        <p:blipFill>
          <a:blip r:embed="rId2"/>
          <a:srcRect t="25166"/>
          <a:stretch>
            <a:fillRect/>
          </a:stretch>
        </p:blipFill>
        <p:spPr bwMode="auto">
          <a:xfrm>
            <a:off x="10564284" y="401638"/>
            <a:ext cx="1016000" cy="76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Straight Connector 6"/>
          <p:cNvCxnSpPr/>
          <p:nvPr userDrawn="1"/>
        </p:nvCxnSpPr>
        <p:spPr>
          <a:xfrm>
            <a:off x="609600" y="1162050"/>
            <a:ext cx="9550400" cy="0"/>
          </a:xfrm>
          <a:prstGeom prst="line">
            <a:avLst/>
          </a:prstGeom>
          <a:ln w="6350" cmpd="sng">
            <a:solidFill>
              <a:srgbClr val="4F504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609601" y="6405563"/>
            <a:ext cx="10970684" cy="0"/>
          </a:xfrm>
          <a:prstGeom prst="line">
            <a:avLst/>
          </a:prstGeom>
          <a:ln w="6350" cmpd="sng">
            <a:solidFill>
              <a:srgbClr val="4F504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7"/>
          <p:cNvSpPr txBox="1">
            <a:spLocks noChangeArrowheads="1"/>
          </p:cNvSpPr>
          <p:nvPr userDrawn="1"/>
        </p:nvSpPr>
        <p:spPr bwMode="auto">
          <a:xfrm>
            <a:off x="609601" y="6381750"/>
            <a:ext cx="3884084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>
            <a:spAutoFit/>
          </a:bodyPr>
          <a:lstStyle/>
          <a:p>
            <a:r>
              <a:rPr lang="en-US" sz="1100" i="1">
                <a:solidFill>
                  <a:srgbClr val="4F504F"/>
                </a:solidFill>
              </a:rPr>
              <a:t>Confidential – Internal Use Only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163733" y="1600200"/>
            <a:ext cx="5416551" cy="4267200"/>
          </a:xfrm>
        </p:spPr>
        <p:txBody>
          <a:bodyPr rtlCol="0">
            <a:no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9" name="Content Placeholder 2"/>
          <p:cNvSpPr>
            <a:spLocks noGrp="1"/>
          </p:cNvSpPr>
          <p:nvPr>
            <p:ph idx="10"/>
          </p:nvPr>
        </p:nvSpPr>
        <p:spPr>
          <a:xfrm>
            <a:off x="609600" y="1600200"/>
            <a:ext cx="5232401" cy="4267200"/>
          </a:xfrm>
        </p:spPr>
        <p:txBody>
          <a:bodyPr>
            <a:noAutofit/>
          </a:bodyPr>
          <a:lstStyle>
            <a:lvl1pPr>
              <a:defRPr>
                <a:solidFill>
                  <a:srgbClr val="4F504F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142649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8342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048C5-DBBE-47A5-8FCB-1CBBC438837D}" type="datetimeFigureOut">
              <a:rPr lang="en-US" smtClean="0"/>
              <a:t>9/27/2024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0BEAA-691E-4B31-BFD4-7672643F054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68505EA-F05F-4140-B4C4-9792E181A411}"/>
              </a:ext>
            </a:extLst>
          </p:cNvPr>
          <p:cNvCxnSpPr/>
          <p:nvPr userDrawn="1"/>
        </p:nvCxnSpPr>
        <p:spPr>
          <a:xfrm>
            <a:off x="609600" y="1162050"/>
            <a:ext cx="9550400" cy="0"/>
          </a:xfrm>
          <a:prstGeom prst="line">
            <a:avLst/>
          </a:prstGeom>
          <a:ln w="6350" cmpd="sng">
            <a:solidFill>
              <a:srgbClr val="4F504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6724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048C5-DBBE-47A5-8FCB-1CBBC438837D}" type="datetimeFigureOut">
              <a:rPr lang="en-US" smtClean="0"/>
              <a:t>9/27/2024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0BEAA-691E-4B31-BFD4-7672643F05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949810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048C5-DBBE-47A5-8FCB-1CBBC438837D}" type="datetimeFigureOut">
              <a:rPr lang="en-US" smtClean="0"/>
              <a:t>9/27/2024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0BEAA-691E-4B31-BFD4-7672643F05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111827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048C5-DBBE-47A5-8FCB-1CBBC438837D}" type="datetimeFigureOut">
              <a:rPr lang="en-US" smtClean="0"/>
              <a:t>9/27/2024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0BEAA-691E-4B31-BFD4-7672643F05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151038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048C5-DBBE-47A5-8FCB-1CBBC438837D}" type="datetimeFigureOut">
              <a:rPr lang="en-US" smtClean="0"/>
              <a:t>9/27/2024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0BEAA-691E-4B31-BFD4-7672643F05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971116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048C5-DBBE-47A5-8FCB-1CBBC438837D}" type="datetimeFigureOut">
              <a:rPr lang="en-US" smtClean="0"/>
              <a:t>9/27/2024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0BEAA-691E-4B31-BFD4-7672643F05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358914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048C5-DBBE-47A5-8FCB-1CBBC438837D}" type="datetimeFigureOut">
              <a:rPr lang="en-US" smtClean="0"/>
              <a:t>9/27/2024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0BEAA-691E-4B31-BFD4-7672643F05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124447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048C5-DBBE-47A5-8FCB-1CBBC438837D}" type="datetimeFigureOut">
              <a:rPr lang="en-US" smtClean="0"/>
              <a:t>9/27/2024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0BEAA-691E-4B31-BFD4-7672643F05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427724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8048C5-DBBE-47A5-8FCB-1CBBC438837D}" type="datetimeFigureOut">
              <a:rPr lang="en-US" smtClean="0"/>
              <a:t>9/27/2024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B0BEAA-691E-4B31-BFD4-7672643F0545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RMA3YEAR.jpg">
            <a:extLst>
              <a:ext uri="{FF2B5EF4-FFF2-40B4-BE49-F238E27FC236}">
                <a16:creationId xmlns:a16="http://schemas.microsoft.com/office/drawing/2014/main" id="{1EBA7C00-7464-499E-811D-662AE8332264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261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672" r:id="rId13"/>
    <p:sldLayoutId id="2147483673" r:id="rId14"/>
    <p:sldLayoutId id="2147483674" r:id="rId15"/>
    <p:sldLayoutId id="2147483675" r:id="rId16"/>
    <p:sldLayoutId id="2147483676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package" Target="../embeddings/Microsoft_Excel_Worksheet1.xlsx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0832" y="268786"/>
            <a:ext cx="9144000" cy="276402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9600" b="1" kern="1200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PROBLEM LOAN WORKOUTS</a:t>
            </a:r>
          </a:p>
        </p:txBody>
      </p:sp>
      <p:pic>
        <p:nvPicPr>
          <p:cNvPr id="4" name="Picture 3" descr="Business people pulling a rope">
            <a:extLst>
              <a:ext uri="{FF2B5EF4-FFF2-40B4-BE49-F238E27FC236}">
                <a16:creationId xmlns:a16="http://schemas.microsoft.com/office/drawing/2014/main" id="{8E1AAAD6-A953-4421-A6E0-387B425086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771" y="3222172"/>
            <a:ext cx="10274458" cy="2841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8416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Managing the Workout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US" sz="2000" dirty="0"/>
              <a:t>Documentation</a:t>
            </a:r>
          </a:p>
          <a:p>
            <a:pPr>
              <a:lnSpc>
                <a:spcPct val="200000"/>
              </a:lnSpc>
            </a:pPr>
            <a:r>
              <a:rPr lang="en-US" sz="2000" dirty="0"/>
              <a:t>Negotiation</a:t>
            </a:r>
          </a:p>
          <a:p>
            <a:pPr>
              <a:lnSpc>
                <a:spcPct val="200000"/>
              </a:lnSpc>
            </a:pPr>
            <a:r>
              <a:rPr lang="en-US" sz="2000" dirty="0"/>
              <a:t>Litigation</a:t>
            </a:r>
          </a:p>
          <a:p>
            <a:pPr>
              <a:lnSpc>
                <a:spcPct val="200000"/>
              </a:lnSpc>
            </a:pPr>
            <a:r>
              <a:rPr lang="en-US" sz="2000" dirty="0"/>
              <a:t>Resolution</a:t>
            </a:r>
          </a:p>
        </p:txBody>
      </p:sp>
      <p:pic>
        <p:nvPicPr>
          <p:cNvPr id="6146" name="Picture 2" descr="C:\Users\B00544\AppData\Local\Microsoft\Windows\Temporary Internet Files\Content.IE5\RJE5HFS4\MC900441938[1]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3276" y="2090136"/>
            <a:ext cx="1751013" cy="2107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92622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Managing the Workout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i="1" dirty="0"/>
              <a:t>Strong loan documentation is the cornerstone of achieving a successful workout.</a:t>
            </a:r>
          </a:p>
          <a:p>
            <a:pPr marL="0" indent="0">
              <a:buNone/>
            </a:pPr>
            <a:endParaRPr lang="en-US" sz="800" i="1" dirty="0"/>
          </a:p>
          <a:p>
            <a:r>
              <a:rPr lang="en-US" dirty="0"/>
              <a:t>Assess the quality of the underlying loan documents</a:t>
            </a:r>
          </a:p>
          <a:p>
            <a:pPr lvl="1"/>
            <a:r>
              <a:rPr lang="en-US" dirty="0"/>
              <a:t>Outside Legal Review</a:t>
            </a:r>
          </a:p>
          <a:p>
            <a:pPr lvl="1"/>
            <a:r>
              <a:rPr lang="en-US" dirty="0"/>
              <a:t>Updated title work/lien searches</a:t>
            </a:r>
          </a:p>
          <a:p>
            <a:r>
              <a:rPr lang="en-US" dirty="0"/>
              <a:t>Documentation Review Minimums</a:t>
            </a:r>
          </a:p>
          <a:p>
            <a:pPr lvl="1"/>
            <a:r>
              <a:rPr lang="en-US" dirty="0"/>
              <a:t>Discrepancies – Credit approval to loan documents to lender’s perceptions</a:t>
            </a:r>
          </a:p>
          <a:p>
            <a:pPr lvl="1"/>
            <a:r>
              <a:rPr lang="en-US" dirty="0"/>
              <a:t>Collateral perfection deficiencies</a:t>
            </a:r>
          </a:p>
          <a:p>
            <a:pPr lvl="1"/>
            <a:r>
              <a:rPr lang="en-US" dirty="0"/>
              <a:t>Existing events of default</a:t>
            </a:r>
          </a:p>
          <a:p>
            <a:pPr lvl="1"/>
            <a:r>
              <a:rPr lang="en-US" dirty="0"/>
              <a:t>Course-of-conduct issues</a:t>
            </a:r>
          </a:p>
          <a:p>
            <a:pPr lvl="1"/>
            <a:r>
              <a:rPr lang="en-US" dirty="0"/>
              <a:t>Lender liability issues</a:t>
            </a:r>
          </a:p>
          <a:p>
            <a:pPr lvl="1"/>
            <a:r>
              <a:rPr lang="en-US" dirty="0"/>
              <a:t>Inter-creditor issues</a:t>
            </a:r>
          </a:p>
          <a:p>
            <a:pPr lvl="1"/>
            <a:r>
              <a:rPr lang="en-US" dirty="0"/>
              <a:t>Other documentation weaknesses or inconsistencies</a:t>
            </a:r>
          </a:p>
          <a:p>
            <a:r>
              <a:rPr lang="en-US" dirty="0"/>
              <a:t>Correct any significant issues/problems with the loan documents as soon as reasonably possible</a:t>
            </a:r>
          </a:p>
          <a:p>
            <a:pPr lvl="1"/>
            <a:r>
              <a:rPr lang="en-US" dirty="0"/>
              <a:t>Short-term extensions</a:t>
            </a:r>
          </a:p>
          <a:p>
            <a:pPr lvl="1"/>
            <a:r>
              <a:rPr lang="en-US" dirty="0"/>
              <a:t>Forbearance plans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76425" y="1304925"/>
            <a:ext cx="2552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DOCUMENTATION</a:t>
            </a:r>
          </a:p>
        </p:txBody>
      </p:sp>
    </p:spTree>
    <p:extLst>
      <p:ext uri="{BB962C8B-B14F-4D97-AF65-F5344CB8AC3E}">
        <p14:creationId xmlns:p14="http://schemas.microsoft.com/office/powerpoint/2010/main" val="32358145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Managing the Workout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i="1" u="sng" dirty="0"/>
              <a:t>NEGOTIATION - 3 Types of Borrowers</a:t>
            </a:r>
            <a:endParaRPr lang="en-US" sz="1800" i="1" dirty="0"/>
          </a:p>
          <a:p>
            <a:pPr marL="0" indent="0">
              <a:buNone/>
            </a:pPr>
            <a:endParaRPr lang="en-US" u="sng" dirty="0"/>
          </a:p>
        </p:txBody>
      </p:sp>
      <p:sp>
        <p:nvSpPr>
          <p:cNvPr id="4" name="Content Placeholder 3"/>
          <p:cNvSpPr>
            <a:spLocks noGrp="1"/>
          </p:cNvSpPr>
          <p:nvPr>
            <p:ph idx="4294967295"/>
          </p:nvPr>
        </p:nvSpPr>
        <p:spPr>
          <a:xfrm>
            <a:off x="0" y="2280745"/>
            <a:ext cx="9280634" cy="4212130"/>
          </a:xfrm>
        </p:spPr>
        <p:txBody>
          <a:bodyPr>
            <a:normAutofit fontScale="85000" lnSpcReduction="2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u="sng" dirty="0"/>
              <a:t>Willing and Able to Pay</a:t>
            </a:r>
            <a:endParaRPr lang="en-US" dirty="0"/>
          </a:p>
          <a:p>
            <a:pPr lvl="1"/>
            <a:r>
              <a:rPr lang="en-US" sz="1200" dirty="0"/>
              <a:t>Prime candidate for restructure</a:t>
            </a:r>
          </a:p>
          <a:p>
            <a:pPr lvl="1"/>
            <a:r>
              <a:rPr lang="en-US" sz="1200" dirty="0"/>
              <a:t>When is the Bank in a position to potentially lend into a problem situation?</a:t>
            </a:r>
          </a:p>
          <a:p>
            <a:pPr lvl="2"/>
            <a:r>
              <a:rPr lang="en-US" sz="1000" dirty="0"/>
              <a:t>Correction of a loan structure problem that likely attributed to the problem situation</a:t>
            </a:r>
          </a:p>
          <a:p>
            <a:pPr lvl="2"/>
            <a:r>
              <a:rPr lang="en-US" sz="1000" dirty="0"/>
              <a:t>Identified short-term problems that have or should self correct</a:t>
            </a:r>
          </a:p>
          <a:p>
            <a:pPr lvl="2"/>
            <a:r>
              <a:rPr lang="en-US" sz="1000" dirty="0"/>
              <a:t>Completion of partially completed building/development/home</a:t>
            </a:r>
          </a:p>
          <a:p>
            <a:pPr lvl="2"/>
            <a:r>
              <a:rPr lang="en-US" sz="1000" dirty="0"/>
              <a:t>Take out loans to qualified third party buyers</a:t>
            </a:r>
          </a:p>
          <a:p>
            <a:pPr marL="455613" lvl="2" indent="0">
              <a:buNone/>
            </a:pPr>
            <a:endParaRPr lang="en-US" sz="800" dirty="0"/>
          </a:p>
          <a:p>
            <a:pPr marL="342900" indent="-342900">
              <a:buFont typeface="+mj-lt"/>
              <a:buAutoNum type="arabicPeriod" startAt="2"/>
            </a:pPr>
            <a:r>
              <a:rPr lang="en-US" u="sng" dirty="0"/>
              <a:t>Willing But Unable to Pay</a:t>
            </a:r>
            <a:endParaRPr lang="en-US" dirty="0"/>
          </a:p>
          <a:p>
            <a:pPr lvl="1"/>
            <a:r>
              <a:rPr lang="en-US" sz="1200" dirty="0"/>
              <a:t>Short sales</a:t>
            </a:r>
          </a:p>
          <a:p>
            <a:pPr lvl="1"/>
            <a:r>
              <a:rPr lang="en-US" sz="1200" dirty="0"/>
              <a:t>Deed-in-lieu of foreclosure or surrender of non-real estate collateral</a:t>
            </a:r>
          </a:p>
          <a:p>
            <a:pPr lvl="2"/>
            <a:r>
              <a:rPr lang="en-US" sz="1000" dirty="0"/>
              <a:t>Free of liens and encumbrances (other than RE taxes)</a:t>
            </a:r>
          </a:p>
          <a:p>
            <a:pPr lvl="2"/>
            <a:r>
              <a:rPr lang="en-US" sz="1000" dirty="0"/>
              <a:t>Defined deficiency notes</a:t>
            </a:r>
          </a:p>
          <a:p>
            <a:pPr lvl="1"/>
            <a:r>
              <a:rPr lang="en-US" sz="1200" dirty="0"/>
              <a:t>Friendly foreclosures</a:t>
            </a:r>
          </a:p>
          <a:p>
            <a:pPr lvl="2"/>
            <a:r>
              <a:rPr lang="en-US" sz="1000" dirty="0"/>
              <a:t>Defined deficiency notes</a:t>
            </a:r>
          </a:p>
          <a:p>
            <a:pPr lvl="1"/>
            <a:r>
              <a:rPr lang="en-US" sz="1200" dirty="0"/>
              <a:t>Loan split</a:t>
            </a:r>
          </a:p>
          <a:p>
            <a:pPr lvl="1"/>
            <a:endParaRPr lang="en-US" sz="800" dirty="0"/>
          </a:p>
          <a:p>
            <a:pPr marL="230187">
              <a:buFont typeface="+mj-lt"/>
              <a:buAutoNum type="arabicPeriod" startAt="2"/>
            </a:pPr>
            <a:r>
              <a:rPr lang="en-US" dirty="0"/>
              <a:t> </a:t>
            </a:r>
            <a:r>
              <a:rPr lang="en-US" u="sng" dirty="0"/>
              <a:t>Unwilling to Pay</a:t>
            </a:r>
          </a:p>
          <a:p>
            <a:pPr lvl="1">
              <a:buFont typeface="Wingdings" pitchFamily="2" charset="2"/>
              <a:buChar char="q"/>
            </a:pPr>
            <a:r>
              <a:rPr lang="en-US" sz="1200" dirty="0"/>
              <a:t>Difficult if not impossible to negotiate</a:t>
            </a:r>
          </a:p>
          <a:p>
            <a:pPr lvl="1">
              <a:buFont typeface="Wingdings" pitchFamily="2" charset="2"/>
              <a:buChar char="q"/>
            </a:pPr>
            <a:r>
              <a:rPr lang="en-US" sz="1200" dirty="0"/>
              <a:t>Litigation is often the end result</a:t>
            </a:r>
          </a:p>
          <a:p>
            <a:pPr marL="455613" lvl="2" indent="0">
              <a:buNone/>
            </a:pPr>
            <a:r>
              <a:rPr lang="en-US" sz="1000" dirty="0"/>
              <a:t>- Unfriendly foreclosures		- Deficiency suits	- Suits under the note	- Suites against the guarantors</a:t>
            </a:r>
          </a:p>
        </p:txBody>
      </p:sp>
    </p:spTree>
    <p:extLst>
      <p:ext uri="{BB962C8B-B14F-4D97-AF65-F5344CB8AC3E}">
        <p14:creationId xmlns:p14="http://schemas.microsoft.com/office/powerpoint/2010/main" val="19476281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Managing the Workout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200" y="2280745"/>
            <a:ext cx="10515600" cy="3896218"/>
          </a:xfrm>
        </p:spPr>
        <p:txBody>
          <a:bodyPr/>
          <a:lstStyle/>
          <a:p>
            <a:r>
              <a:rPr lang="en-US" sz="1800" dirty="0"/>
              <a:t>What has likely gotten the situation to the point of litigation?</a:t>
            </a:r>
          </a:p>
          <a:p>
            <a:pPr lvl="1">
              <a:lnSpc>
                <a:spcPct val="150000"/>
              </a:lnSpc>
            </a:pPr>
            <a:r>
              <a:rPr lang="en-US" sz="1600" dirty="0"/>
              <a:t>Current or projected past due payment status</a:t>
            </a:r>
          </a:p>
          <a:p>
            <a:pPr lvl="1">
              <a:lnSpc>
                <a:spcPct val="150000"/>
              </a:lnSpc>
            </a:pPr>
            <a:r>
              <a:rPr lang="en-US" sz="1600" dirty="0"/>
              <a:t>Projected cash flow short fall</a:t>
            </a:r>
          </a:p>
          <a:p>
            <a:pPr lvl="1">
              <a:lnSpc>
                <a:spcPct val="150000"/>
              </a:lnSpc>
            </a:pPr>
            <a:r>
              <a:rPr lang="en-US" sz="1600" dirty="0"/>
              <a:t>90+ days delinquent = non accrual</a:t>
            </a:r>
          </a:p>
          <a:p>
            <a:pPr lvl="1">
              <a:lnSpc>
                <a:spcPct val="150000"/>
              </a:lnSpc>
            </a:pPr>
            <a:r>
              <a:rPr lang="en-US" sz="1600" dirty="0"/>
              <a:t>The loan(s) meet the definition of being impaired under FAS 114 = non accrual</a:t>
            </a:r>
          </a:p>
          <a:p>
            <a:pPr lvl="2">
              <a:lnSpc>
                <a:spcPct val="150000"/>
              </a:lnSpc>
            </a:pPr>
            <a:r>
              <a:rPr lang="en-US" sz="1400" dirty="0"/>
              <a:t>Lack of current capacity to service debt according to contractual terms</a:t>
            </a:r>
          </a:p>
          <a:p>
            <a:pPr lvl="2">
              <a:lnSpc>
                <a:spcPct val="150000"/>
              </a:lnSpc>
            </a:pPr>
            <a:r>
              <a:rPr lang="en-US" sz="1400" dirty="0"/>
              <a:t>Lack of current willingness to service debt according to contractual terms</a:t>
            </a:r>
          </a:p>
          <a:p>
            <a:pPr lvl="2">
              <a:lnSpc>
                <a:spcPct val="150000"/>
              </a:lnSpc>
            </a:pPr>
            <a:r>
              <a:rPr lang="en-US" sz="1400" dirty="0"/>
              <a:t>Lack of ability to reasonably document both the capacity and willingness to pay according to contractual terms on a go forward basis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981199" y="1295400"/>
            <a:ext cx="2543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/>
              <a:t>LITIGATION</a:t>
            </a:r>
          </a:p>
        </p:txBody>
      </p:sp>
      <p:pic>
        <p:nvPicPr>
          <p:cNvPr id="4" name="Picture 3" descr="Hand with a gavel">
            <a:extLst>
              <a:ext uri="{FF2B5EF4-FFF2-40B4-BE49-F238E27FC236}">
                <a16:creationId xmlns:a16="http://schemas.microsoft.com/office/drawing/2014/main" id="{C344EE1A-930E-4232-8918-232402D91E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5502" y="546538"/>
            <a:ext cx="4123997" cy="2806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1782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0275"/>
          </a:xfrm>
        </p:spPr>
        <p:txBody>
          <a:bodyPr/>
          <a:lstStyle/>
          <a:p>
            <a:r>
              <a:rPr lang="en-US" dirty="0"/>
              <a:t>Managing the Workout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Mistakes often made by the client that can lead to litigation include:</a:t>
            </a:r>
          </a:p>
          <a:p>
            <a:pPr lvl="1">
              <a:lnSpc>
                <a:spcPct val="150000"/>
              </a:lnSpc>
            </a:pPr>
            <a:r>
              <a:rPr lang="en-US" sz="1600" dirty="0"/>
              <a:t>Creating an environment where trust is lacking</a:t>
            </a:r>
          </a:p>
          <a:p>
            <a:pPr lvl="2">
              <a:lnSpc>
                <a:spcPct val="150000"/>
              </a:lnSpc>
            </a:pPr>
            <a:r>
              <a:rPr lang="en-US" sz="1400" dirty="0"/>
              <a:t>Lack of complete / candid disclosure</a:t>
            </a:r>
          </a:p>
          <a:p>
            <a:pPr lvl="2">
              <a:lnSpc>
                <a:spcPct val="150000"/>
              </a:lnSpc>
            </a:pPr>
            <a:r>
              <a:rPr lang="en-US" sz="1400" dirty="0"/>
              <a:t>Transferring / hiding of assets</a:t>
            </a:r>
          </a:p>
          <a:p>
            <a:pPr lvl="2">
              <a:lnSpc>
                <a:spcPct val="150000"/>
              </a:lnSpc>
            </a:pPr>
            <a:r>
              <a:rPr lang="en-US" sz="1400" dirty="0"/>
              <a:t>Misrepresentations / fraud</a:t>
            </a:r>
          </a:p>
          <a:p>
            <a:pPr lvl="2">
              <a:lnSpc>
                <a:spcPct val="150000"/>
              </a:lnSpc>
            </a:pPr>
            <a:r>
              <a:rPr lang="en-US" sz="1400" dirty="0"/>
              <a:t>Projections that are consistently missed by a wide margin</a:t>
            </a:r>
          </a:p>
          <a:p>
            <a:pPr lvl="1">
              <a:lnSpc>
                <a:spcPct val="150000"/>
              </a:lnSpc>
            </a:pPr>
            <a:r>
              <a:rPr lang="en-US" sz="1600" dirty="0"/>
              <a:t>Insisting that an agreement be reached with all lenders simultaneously</a:t>
            </a:r>
          </a:p>
          <a:p>
            <a:pPr lvl="1">
              <a:lnSpc>
                <a:spcPct val="150000"/>
              </a:lnSpc>
            </a:pPr>
            <a:r>
              <a:rPr lang="en-US" sz="1600" dirty="0"/>
              <a:t>Insisting that only a long-term renewal is acceptable</a:t>
            </a:r>
          </a:p>
          <a:p>
            <a:pPr lvl="1">
              <a:lnSpc>
                <a:spcPct val="150000"/>
              </a:lnSpc>
            </a:pPr>
            <a:r>
              <a:rPr lang="en-US" sz="1600" dirty="0"/>
              <a:t>Believing that it’s just as much the Bank’s problem</a:t>
            </a:r>
          </a:p>
          <a:p>
            <a:pPr lvl="1">
              <a:lnSpc>
                <a:spcPct val="150000"/>
              </a:lnSpc>
            </a:pPr>
            <a:r>
              <a:rPr lang="en-US" sz="1600" dirty="0"/>
              <a:t>A lack of willingness to keep payments (particularly interest) current or a lack of willingness to pledge additional cash and/or collateral for additional interest carry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14524" y="1295400"/>
            <a:ext cx="2543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/>
              <a:t>LITIGATION</a:t>
            </a:r>
          </a:p>
        </p:txBody>
      </p:sp>
    </p:spTree>
    <p:extLst>
      <p:ext uri="{BB962C8B-B14F-4D97-AF65-F5344CB8AC3E}">
        <p14:creationId xmlns:p14="http://schemas.microsoft.com/office/powerpoint/2010/main" val="28808479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3096" y="421170"/>
            <a:ext cx="10515600" cy="864289"/>
          </a:xfrm>
        </p:spPr>
        <p:txBody>
          <a:bodyPr/>
          <a:lstStyle/>
          <a:p>
            <a:r>
              <a:rPr lang="en-US" dirty="0"/>
              <a:t>Managing the Workout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381745" y="2938853"/>
            <a:ext cx="8887883" cy="3454064"/>
          </a:xfrm>
          <a:ln w="12700" cap="rnd" cmpd="thickThin">
            <a:noFill/>
          </a:ln>
        </p:spPr>
        <p:txBody>
          <a:bodyPr>
            <a:normAutofit fontScale="55000" lnSpcReduction="20000"/>
          </a:bodyPr>
          <a:lstStyle/>
          <a:p>
            <a:pPr marL="342900">
              <a:lnSpc>
                <a:spcPct val="150000"/>
              </a:lnSpc>
              <a:tabLst>
                <a:tab pos="3486150" algn="l"/>
                <a:tab pos="3600450" algn="l"/>
                <a:tab pos="3657600" algn="l"/>
              </a:tabLst>
            </a:pPr>
            <a:r>
              <a:rPr lang="en-US" dirty="0"/>
              <a:t>Leads to an upgrade of the risk exposure back to a pass rating, so long as it can be accomplished in a reasonable time period (2 years or less)</a:t>
            </a:r>
          </a:p>
          <a:p>
            <a:pPr marL="742950" lvl="2" indent="-171450" algn="just">
              <a:lnSpc>
                <a:spcPct val="150000"/>
              </a:lnSpc>
              <a:tabLst>
                <a:tab pos="3657600" algn="l"/>
              </a:tabLst>
            </a:pPr>
            <a:r>
              <a:rPr lang="en-US" dirty="0"/>
              <a:t>Eliminates a problem and often creates a long-term client for the Bank</a:t>
            </a:r>
          </a:p>
          <a:p>
            <a:pPr marL="342900" algn="just">
              <a:lnSpc>
                <a:spcPct val="150000"/>
              </a:lnSpc>
              <a:tabLst>
                <a:tab pos="3657600" algn="l"/>
              </a:tabLst>
            </a:pPr>
            <a:r>
              <a:rPr lang="en-US" dirty="0"/>
              <a:t>A consensual out or exit strategy is generally the second best economic option</a:t>
            </a:r>
          </a:p>
          <a:p>
            <a:pPr marL="342900" algn="just">
              <a:lnSpc>
                <a:spcPct val="150000"/>
              </a:lnSpc>
              <a:tabLst>
                <a:tab pos="3657600" algn="l"/>
              </a:tabLst>
            </a:pPr>
            <a:r>
              <a:rPr lang="en-US" dirty="0"/>
              <a:t>Options related to strategies to resolve uncooperative clients or clients who are in non-performing status should be compared using a net present value calculation to determine best economic outcome</a:t>
            </a:r>
          </a:p>
          <a:p>
            <a:pPr marL="342900" algn="just">
              <a:lnSpc>
                <a:spcPct val="150000"/>
              </a:lnSpc>
              <a:tabLst>
                <a:tab pos="3657600" algn="l"/>
              </a:tabLst>
            </a:pPr>
            <a:r>
              <a:rPr lang="en-US" dirty="0"/>
              <a:t>Before foreclosure or collateral seizure, make sure the Bank is wiling to undertake the risk and cost of ownership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03129" y="2257978"/>
            <a:ext cx="48577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>
                <a:solidFill>
                  <a:srgbClr val="FF0000"/>
                </a:solidFill>
              </a:rPr>
              <a:t>The ultimate resolution of a problem loan should mirror the result that is in the Bank’s best economic interes</a:t>
            </a:r>
            <a:r>
              <a:rPr lang="en-US" sz="1400" i="1" dirty="0"/>
              <a:t>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14524" y="1295400"/>
            <a:ext cx="2543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/>
              <a:t>RESOLUTION</a:t>
            </a:r>
          </a:p>
        </p:txBody>
      </p:sp>
    </p:spTree>
    <p:extLst>
      <p:ext uri="{BB962C8B-B14F-4D97-AF65-F5344CB8AC3E}">
        <p14:creationId xmlns:p14="http://schemas.microsoft.com/office/powerpoint/2010/main" val="439643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0275"/>
          </a:xfrm>
        </p:spPr>
        <p:txBody>
          <a:bodyPr/>
          <a:lstStyle/>
          <a:p>
            <a:r>
              <a:rPr lang="en-US" dirty="0"/>
              <a:t>Managing the Workout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683256" y="2305979"/>
            <a:ext cx="8887883" cy="42672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000" dirty="0"/>
              <a:t>Determine alternatives to resolving a non accruing loan (other than the hopeful full debt payoff) that are in the best economic interest of the Bank</a:t>
            </a:r>
          </a:p>
          <a:p>
            <a:pPr lvl="3">
              <a:lnSpc>
                <a:spcPct val="150000"/>
              </a:lnSpc>
              <a:buSzPct val="50000"/>
              <a:buFont typeface="Wingdings" pitchFamily="2" charset="2"/>
              <a:buChar char="q"/>
            </a:pPr>
            <a:r>
              <a:rPr lang="en-US" sz="1400" dirty="0"/>
              <a:t>Foreclosure / collateral seizure</a:t>
            </a:r>
          </a:p>
          <a:p>
            <a:pPr lvl="3">
              <a:lnSpc>
                <a:spcPct val="150000"/>
              </a:lnSpc>
              <a:buSzPct val="50000"/>
              <a:buFont typeface="Wingdings" pitchFamily="2" charset="2"/>
              <a:buChar char="q"/>
            </a:pPr>
            <a:r>
              <a:rPr lang="en-US" sz="1400" dirty="0"/>
              <a:t>Discounted pay-off</a:t>
            </a:r>
          </a:p>
          <a:p>
            <a:pPr lvl="3">
              <a:lnSpc>
                <a:spcPct val="150000"/>
              </a:lnSpc>
              <a:buSzPct val="50000"/>
              <a:buFont typeface="Wingdings" pitchFamily="2" charset="2"/>
              <a:buChar char="q"/>
            </a:pPr>
            <a:r>
              <a:rPr lang="en-US" sz="1400" dirty="0"/>
              <a:t>Short Sale</a:t>
            </a:r>
          </a:p>
          <a:p>
            <a:pPr lvl="3">
              <a:lnSpc>
                <a:spcPct val="150000"/>
              </a:lnSpc>
              <a:buSzPct val="50000"/>
              <a:buFont typeface="Wingdings" pitchFamily="2" charset="2"/>
              <a:buChar char="q"/>
            </a:pPr>
            <a:r>
              <a:rPr lang="en-US" sz="1400" dirty="0"/>
              <a:t>Note Sale</a:t>
            </a:r>
          </a:p>
          <a:p>
            <a:pPr lvl="3">
              <a:lnSpc>
                <a:spcPct val="150000"/>
              </a:lnSpc>
              <a:buSzPct val="50000"/>
              <a:buFont typeface="Wingdings" pitchFamily="2" charset="2"/>
              <a:buChar char="q"/>
            </a:pPr>
            <a:r>
              <a:rPr lang="en-US" sz="1400" dirty="0"/>
              <a:t>A / B Note Split</a:t>
            </a:r>
          </a:p>
          <a:p>
            <a:pPr lvl="3">
              <a:lnSpc>
                <a:spcPct val="150000"/>
              </a:lnSpc>
              <a:buSzPct val="50000"/>
              <a:buFont typeface="Wingdings" pitchFamily="2" charset="2"/>
              <a:buChar char="q"/>
            </a:pPr>
            <a:r>
              <a:rPr lang="en-US" sz="1400" dirty="0"/>
              <a:t>Other litigation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81200" y="1820823"/>
            <a:ext cx="82280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/>
              <a:t>Net Present Value of Projected Resolution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14524" y="1295400"/>
            <a:ext cx="2543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/>
              <a:t>RESOLUTION</a:t>
            </a:r>
          </a:p>
        </p:txBody>
      </p:sp>
    </p:spTree>
    <p:extLst>
      <p:ext uri="{BB962C8B-B14F-4D97-AF65-F5344CB8AC3E}">
        <p14:creationId xmlns:p14="http://schemas.microsoft.com/office/powerpoint/2010/main" val="31583936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4997"/>
          </a:xfrm>
        </p:spPr>
        <p:txBody>
          <a:bodyPr>
            <a:normAutofit fontScale="90000"/>
          </a:bodyPr>
          <a:lstStyle/>
          <a:p>
            <a:r>
              <a:rPr lang="en-US" dirty="0"/>
              <a:t>Managing the Workout - Resolution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432898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Non accrual loan balance - $2,000,000</a:t>
            </a:r>
          </a:p>
          <a:p>
            <a:r>
              <a:rPr lang="en-US" dirty="0"/>
              <a:t>Current collateral value - $2,500,000</a:t>
            </a:r>
          </a:p>
          <a:p>
            <a:r>
              <a:rPr lang="en-US" dirty="0"/>
              <a:t>LTV – 80%</a:t>
            </a:r>
          </a:p>
          <a:p>
            <a:r>
              <a:rPr lang="en-US" dirty="0"/>
              <a:t>Type of collateral – undeveloped commercial real estate</a:t>
            </a:r>
          </a:p>
          <a:p>
            <a:r>
              <a:rPr lang="en-US" dirty="0"/>
              <a:t>Bank is willing to own the collateral</a:t>
            </a:r>
          </a:p>
          <a:p>
            <a:r>
              <a:rPr lang="en-US" dirty="0"/>
              <a:t>Bank has a practice of booking OREO at 80% of current value</a:t>
            </a:r>
          </a:p>
          <a:p>
            <a:r>
              <a:rPr lang="en-US" dirty="0"/>
              <a:t>Guarantor adds no strength to the credit</a:t>
            </a:r>
          </a:p>
          <a:p>
            <a:r>
              <a:rPr lang="en-US" dirty="0"/>
              <a:t>You are offered $1,500,000 by an interested third party to buy the note</a:t>
            </a:r>
          </a:p>
          <a:p>
            <a:pPr lvl="1"/>
            <a:r>
              <a:rPr lang="en-US" dirty="0"/>
              <a:t>30-day due diligence</a:t>
            </a:r>
          </a:p>
          <a:p>
            <a:pPr lvl="1"/>
            <a:r>
              <a:rPr lang="en-US" dirty="0"/>
              <a:t>Immediate close thereafter</a:t>
            </a:r>
          </a:p>
          <a:p>
            <a:pPr lvl="1"/>
            <a:r>
              <a:rPr lang="en-US" dirty="0"/>
              <a:t>The third party has verified ability to close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962911" y="1102974"/>
            <a:ext cx="82010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1" dirty="0"/>
              <a:t>Best Economic Value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8200" y="5725148"/>
            <a:ext cx="54768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/>
              <a:t>Do you accept this offer?</a:t>
            </a:r>
          </a:p>
        </p:txBody>
      </p:sp>
      <p:pic>
        <p:nvPicPr>
          <p:cNvPr id="8" name="Graphic 7" descr="Question Mark with solid fill">
            <a:extLst>
              <a:ext uri="{FF2B5EF4-FFF2-40B4-BE49-F238E27FC236}">
                <a16:creationId xmlns:a16="http://schemas.microsoft.com/office/drawing/2014/main" id="{97D50CDB-11CF-4C41-9F6B-5C2483B50C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0486" y="1903878"/>
            <a:ext cx="2203314" cy="3136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5196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7023"/>
          </a:xfrm>
        </p:spPr>
        <p:txBody>
          <a:bodyPr/>
          <a:lstStyle/>
          <a:p>
            <a:r>
              <a:rPr lang="en-US" b="1" dirty="0"/>
              <a:t>Best Economic Value – Example 1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981200" y="1307592"/>
            <a:ext cx="9599083" cy="51206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981200" y="1390650"/>
            <a:ext cx="7581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Wingdings" pitchFamily="2" charset="2"/>
              <a:buChar char="§"/>
            </a:pPr>
            <a:r>
              <a:rPr lang="en-US" sz="1400" dirty="0"/>
              <a:t>At face value, the answer would be “No” due to the $500M loss</a:t>
            </a:r>
          </a:p>
          <a:p>
            <a:pPr marL="285750" indent="-285750">
              <a:buClr>
                <a:schemeClr val="accent1"/>
              </a:buClr>
              <a:buFont typeface="Wingdings" pitchFamily="2" charset="2"/>
              <a:buChar char="§"/>
            </a:pPr>
            <a:r>
              <a:rPr lang="en-US" sz="1400" dirty="0"/>
              <a:t>Careful analysis of the cost to foreclose and hold the property may lead to a different conclusion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2371726" y="2129314"/>
          <a:ext cx="6877049" cy="4175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6191216" imgH="3324329" progId="Excel.Sheet.12">
                  <p:embed/>
                </p:oleObj>
              </mc:Choice>
              <mc:Fallback>
                <p:oleObj name="Worksheet" r:id="rId2" imgW="6191216" imgH="3324329" progId="Excel.Sheet.12">
                  <p:embed/>
                  <p:pic>
                    <p:nvPicPr>
                      <p:cNvPr id="5" name="Object 4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371726" y="2129314"/>
                        <a:ext cx="6877049" cy="41756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02674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Economic Value – Example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lnSpc>
                <a:spcPct val="200000"/>
              </a:lnSpc>
              <a:buNone/>
            </a:pPr>
            <a:r>
              <a:rPr lang="en-US" sz="2000" i="1" dirty="0"/>
              <a:t>Accepting current offer will result in avoidance of additional loss of $216,831</a:t>
            </a:r>
          </a:p>
        </p:txBody>
      </p:sp>
    </p:spTree>
    <p:extLst>
      <p:ext uri="{BB962C8B-B14F-4D97-AF65-F5344CB8AC3E}">
        <p14:creationId xmlns:p14="http://schemas.microsoft.com/office/powerpoint/2010/main" val="3922875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 rot="19854031">
            <a:off x="4778834" y="3233595"/>
            <a:ext cx="7407469" cy="1945992"/>
          </a:xfrm>
        </p:spPr>
        <p:txBody>
          <a:bodyPr>
            <a:noAutofit/>
          </a:bodyPr>
          <a:lstStyle/>
          <a:p>
            <a:r>
              <a:rPr lang="en-US" sz="4800" dirty="0"/>
              <a:t>Planning for the Workout</a:t>
            </a:r>
          </a:p>
        </p:txBody>
      </p:sp>
      <p:pic>
        <p:nvPicPr>
          <p:cNvPr id="3" name="Picture 2" descr="Business man pulling a block from Jenga tower">
            <a:extLst>
              <a:ext uri="{FF2B5EF4-FFF2-40B4-BE49-F238E27FC236}">
                <a16:creationId xmlns:a16="http://schemas.microsoft.com/office/drawing/2014/main" id="{6BD694C6-9F46-45FD-A135-C67134029E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599" y="653143"/>
            <a:ext cx="5618401" cy="3744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006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66267"/>
          </a:xfrm>
        </p:spPr>
        <p:txBody>
          <a:bodyPr/>
          <a:lstStyle/>
          <a:p>
            <a:r>
              <a:rPr lang="en-US" dirty="0"/>
              <a:t>Managing the Workout - Resolution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00983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Non accrual loan balance - $4,000,000</a:t>
            </a:r>
          </a:p>
          <a:p>
            <a:r>
              <a:rPr lang="en-US" dirty="0"/>
              <a:t>Current collateral value - $4,500,000 as is / $5,500,000 as stabilized</a:t>
            </a:r>
          </a:p>
          <a:p>
            <a:r>
              <a:rPr lang="en-US" dirty="0"/>
              <a:t>LTV – 89% based on as is value</a:t>
            </a:r>
          </a:p>
          <a:p>
            <a:r>
              <a:rPr lang="en-US" dirty="0"/>
              <a:t>Type of collateral – 15 unit strip center that is currently 67% leased (10 out of 15 units) and still in initial lease-up</a:t>
            </a:r>
          </a:p>
          <a:p>
            <a:r>
              <a:rPr lang="en-US" dirty="0"/>
              <a:t>Stabilization (87% leased) is projected to occur in 12 months</a:t>
            </a:r>
          </a:p>
          <a:p>
            <a:r>
              <a:rPr lang="en-US" dirty="0"/>
              <a:t>Bank is willing to own the collateral</a:t>
            </a:r>
          </a:p>
          <a:p>
            <a:r>
              <a:rPr lang="en-US" dirty="0"/>
              <a:t>Bank has a practice of booking OREO at 80% of current value</a:t>
            </a:r>
          </a:p>
          <a:p>
            <a:r>
              <a:rPr lang="en-US" dirty="0"/>
              <a:t>Guarantor adds no strength to the credit</a:t>
            </a:r>
          </a:p>
          <a:p>
            <a:r>
              <a:rPr lang="en-US" dirty="0"/>
              <a:t>The client asks the Bank to approve a discounted pay-off of $3,000,000 so that he can refinance the real estate with another lender within the next 30 days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734311" y="1131392"/>
            <a:ext cx="82010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>
                <a:solidFill>
                  <a:srgbClr val="141313"/>
                </a:solidFill>
              </a:rPr>
              <a:t>Best Economic Value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60560" y="6288088"/>
            <a:ext cx="54768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>
                <a:solidFill>
                  <a:srgbClr val="141313"/>
                </a:solidFill>
              </a:rPr>
              <a:t>Do you accept this offer?</a:t>
            </a:r>
          </a:p>
        </p:txBody>
      </p:sp>
    </p:spTree>
    <p:extLst>
      <p:ext uri="{BB962C8B-B14F-4D97-AF65-F5344CB8AC3E}">
        <p14:creationId xmlns:p14="http://schemas.microsoft.com/office/powerpoint/2010/main" val="34488356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Economic Value – Example 2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981200" y="1276350"/>
            <a:ext cx="7581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Wingdings" pitchFamily="2" charset="2"/>
              <a:buChar char="§"/>
            </a:pPr>
            <a:r>
              <a:rPr lang="en-US" sz="1400" dirty="0"/>
              <a:t>A quick “out” would result in an immediate $1 Million loss</a:t>
            </a:r>
          </a:p>
          <a:p>
            <a:pPr marL="285750" indent="-285750">
              <a:buClr>
                <a:schemeClr val="accent1"/>
              </a:buClr>
              <a:buFont typeface="Wingdings" pitchFamily="2" charset="2"/>
              <a:buChar char="§"/>
            </a:pPr>
            <a:r>
              <a:rPr lang="en-US" sz="1400" dirty="0"/>
              <a:t>Careful analysis of the cost to foreclose and hold the property may lead to a different conclusion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2276475" y="2015015"/>
          <a:ext cx="6800850" cy="43588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6191216" imgH="3752839" progId="Excel.Sheet.12">
                  <p:embed/>
                </p:oleObj>
              </mc:Choice>
              <mc:Fallback>
                <p:oleObj name="Worksheet" r:id="rId2" imgW="6191216" imgH="3752839" progId="Excel.Sheet.12">
                  <p:embed/>
                  <p:pic>
                    <p:nvPicPr>
                      <p:cNvPr id="5" name="Object 4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276475" y="2015015"/>
                        <a:ext cx="6800850" cy="43588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180599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Economic Value – Example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lnSpc>
                <a:spcPct val="200000"/>
              </a:lnSpc>
              <a:buNone/>
            </a:pPr>
            <a:r>
              <a:rPr lang="en-US" sz="2000" i="1" dirty="0"/>
              <a:t>Holding the property and obtaining a higher sales price will result in avoidance of additional loss of $556,563</a:t>
            </a:r>
          </a:p>
          <a:p>
            <a:pPr marL="0" indent="0" algn="ctr">
              <a:lnSpc>
                <a:spcPct val="200000"/>
              </a:lnSpc>
              <a:buNone/>
            </a:pP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967481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9396"/>
          </a:xfrm>
        </p:spPr>
        <p:txBody>
          <a:bodyPr/>
          <a:lstStyle/>
          <a:p>
            <a:r>
              <a:rPr lang="en-US" b="1" dirty="0">
                <a:solidFill>
                  <a:srgbClr val="00B0F0"/>
                </a:solidFill>
              </a:rPr>
              <a:t>Keys to a Successful Workout</a:t>
            </a:r>
          </a:p>
        </p:txBody>
      </p:sp>
      <p:pic>
        <p:nvPicPr>
          <p:cNvPr id="8" name="Content Placeholder 7" descr="Assortment of keys on ring">
            <a:extLst>
              <a:ext uri="{FF2B5EF4-FFF2-40B4-BE49-F238E27FC236}">
                <a16:creationId xmlns:a16="http://schemas.microsoft.com/office/drawing/2014/main" id="{C7405A95-CB48-4D09-9A38-5C3E42DCB3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0713" y="492165"/>
            <a:ext cx="2900892" cy="4351338"/>
          </a:xfrm>
        </p:spPr>
      </p:pic>
      <p:sp>
        <p:nvSpPr>
          <p:cNvPr id="5" name="TextBox 4"/>
          <p:cNvSpPr txBox="1"/>
          <p:nvPr/>
        </p:nvSpPr>
        <p:spPr>
          <a:xfrm>
            <a:off x="2143124" y="1350407"/>
            <a:ext cx="52456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/>
              <a:t>Know at any point in time …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19475" y="1990726"/>
            <a:ext cx="51435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Where you are: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/>
              <a:t>Documentation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/>
              <a:t>Collateral Value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/>
              <a:t>Client’s current capacity to perform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/>
              <a:t>Client’s current willingness to perform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19475" y="3733800"/>
            <a:ext cx="591502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Where you are going: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/>
              <a:t>On-going assessment of client’s capacity to perform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/>
              <a:t>On-going assessment of client’s willingness to perform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/>
              <a:t>Targeted final resolution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US" sz="1600" dirty="0"/>
              <a:t>Maintain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US" sz="1600" dirty="0"/>
              <a:t>Out</a:t>
            </a:r>
          </a:p>
        </p:txBody>
      </p:sp>
    </p:spTree>
    <p:extLst>
      <p:ext uri="{BB962C8B-B14F-4D97-AF65-F5344CB8AC3E}">
        <p14:creationId xmlns:p14="http://schemas.microsoft.com/office/powerpoint/2010/main" val="31492488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Case Studies</a:t>
            </a:r>
          </a:p>
        </p:txBody>
      </p:sp>
    </p:spTree>
    <p:extLst>
      <p:ext uri="{BB962C8B-B14F-4D97-AF65-F5344CB8AC3E}">
        <p14:creationId xmlns:p14="http://schemas.microsoft.com/office/powerpoint/2010/main" val="41493389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2839819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Planning the Workout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334814" y="1366345"/>
            <a:ext cx="10245469" cy="5234152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en-US" sz="3200" b="1" u="sng" dirty="0"/>
              <a:t>Goals of the Workout</a:t>
            </a:r>
          </a:p>
          <a:p>
            <a:pPr>
              <a:lnSpc>
                <a:spcPct val="200000"/>
              </a:lnSpc>
            </a:pPr>
            <a:r>
              <a:rPr lang="en-US" dirty="0"/>
              <a:t>Maximize value</a:t>
            </a:r>
          </a:p>
          <a:p>
            <a:pPr lvl="1">
              <a:lnSpc>
                <a:spcPct val="200000"/>
              </a:lnSpc>
            </a:pPr>
            <a:r>
              <a:rPr lang="en-US" dirty="0"/>
              <a:t>Rehabilitate and maintain relationship</a:t>
            </a:r>
          </a:p>
          <a:p>
            <a:pPr lvl="1">
              <a:lnSpc>
                <a:spcPct val="200000"/>
              </a:lnSpc>
            </a:pPr>
            <a:r>
              <a:rPr lang="en-US" dirty="0"/>
              <a:t>Soft exit when non accrual is not an issue</a:t>
            </a:r>
          </a:p>
          <a:p>
            <a:pPr lvl="1">
              <a:lnSpc>
                <a:spcPct val="200000"/>
              </a:lnSpc>
            </a:pPr>
            <a:r>
              <a:rPr lang="en-US" dirty="0"/>
              <a:t>Hard exit when non accrual and/or loss is likely</a:t>
            </a:r>
          </a:p>
          <a:p>
            <a:pPr>
              <a:lnSpc>
                <a:spcPct val="200000"/>
              </a:lnSpc>
            </a:pPr>
            <a:r>
              <a:rPr lang="en-US" dirty="0"/>
              <a:t>Minimize ultimate loss exposure</a:t>
            </a:r>
          </a:p>
          <a:p>
            <a:pPr lvl="1">
              <a:lnSpc>
                <a:spcPct val="200000"/>
              </a:lnSpc>
            </a:pPr>
            <a:r>
              <a:rPr lang="en-US" dirty="0"/>
              <a:t>Be realistic</a:t>
            </a:r>
          </a:p>
          <a:p>
            <a:pPr>
              <a:lnSpc>
                <a:spcPct val="200000"/>
              </a:lnSpc>
            </a:pPr>
            <a:r>
              <a:rPr lang="en-US" dirty="0"/>
              <a:t>Expedite resolution timing</a:t>
            </a:r>
          </a:p>
          <a:p>
            <a:pPr lvl="1">
              <a:lnSpc>
                <a:spcPct val="200000"/>
              </a:lnSpc>
            </a:pPr>
            <a:r>
              <a:rPr lang="en-US" dirty="0"/>
              <a:t>Time is not always your friend.</a:t>
            </a:r>
          </a:p>
          <a:p>
            <a:pPr>
              <a:lnSpc>
                <a:spcPct val="200000"/>
              </a:lnSpc>
            </a:pPr>
            <a:endParaRPr lang="en-US" dirty="0"/>
          </a:p>
        </p:txBody>
      </p:sp>
      <p:pic>
        <p:nvPicPr>
          <p:cNvPr id="2" name="Picture 1" descr="New Month - New &lt;strong&gt;Goals&lt;/strong&gt;! - The Swirl Worl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502" y="2112217"/>
            <a:ext cx="2447925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634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9859"/>
          </a:xfrm>
        </p:spPr>
        <p:txBody>
          <a:bodyPr>
            <a:normAutofit fontScale="90000"/>
          </a:bodyPr>
          <a:lstStyle/>
          <a:p>
            <a:r>
              <a:rPr lang="en-US" dirty="0"/>
              <a:t>Planning the Workout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7752" y="882869"/>
            <a:ext cx="8992531" cy="5975131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200" u="sng" dirty="0"/>
              <a:t>Assessment of Current Situation</a:t>
            </a:r>
            <a:endParaRPr lang="en-US" sz="1200" dirty="0"/>
          </a:p>
          <a:p>
            <a:pPr>
              <a:lnSpc>
                <a:spcPct val="150000"/>
              </a:lnSpc>
            </a:pPr>
            <a:r>
              <a:rPr lang="en-US" sz="1200" dirty="0"/>
              <a:t>Magnitude of problem situation</a:t>
            </a:r>
          </a:p>
          <a:p>
            <a:pPr lvl="1"/>
            <a:r>
              <a:rPr lang="en-US" sz="1200" dirty="0"/>
              <a:t>Financial</a:t>
            </a:r>
          </a:p>
          <a:p>
            <a:pPr lvl="1"/>
            <a:r>
              <a:rPr lang="en-US" sz="1200" dirty="0"/>
              <a:t>Business Model</a:t>
            </a:r>
          </a:p>
          <a:p>
            <a:pPr lvl="1"/>
            <a:r>
              <a:rPr lang="en-US" sz="1200" dirty="0"/>
              <a:t>Industry Trends</a:t>
            </a:r>
          </a:p>
          <a:p>
            <a:pPr lvl="1"/>
            <a:r>
              <a:rPr lang="en-US" sz="1200" dirty="0"/>
              <a:t>Debt Structure</a:t>
            </a:r>
          </a:p>
          <a:p>
            <a:pPr>
              <a:lnSpc>
                <a:spcPct val="150000"/>
              </a:lnSpc>
            </a:pPr>
            <a:r>
              <a:rPr lang="en-US" sz="1200" dirty="0"/>
              <a:t>Outside financial strength</a:t>
            </a:r>
          </a:p>
          <a:p>
            <a:pPr lvl="1"/>
            <a:r>
              <a:rPr lang="en-US" sz="1200" dirty="0"/>
              <a:t>Guarantors</a:t>
            </a:r>
          </a:p>
          <a:p>
            <a:pPr lvl="2"/>
            <a:r>
              <a:rPr lang="en-US" dirty="0"/>
              <a:t>Cash</a:t>
            </a:r>
          </a:p>
          <a:p>
            <a:pPr lvl="2"/>
            <a:r>
              <a:rPr lang="en-US" dirty="0"/>
              <a:t>Motivation to resolve</a:t>
            </a:r>
          </a:p>
          <a:p>
            <a:pPr lvl="1"/>
            <a:r>
              <a:rPr lang="en-US" sz="1200" dirty="0"/>
              <a:t>Investors</a:t>
            </a:r>
          </a:p>
          <a:p>
            <a:pPr>
              <a:lnSpc>
                <a:spcPct val="150000"/>
              </a:lnSpc>
            </a:pPr>
            <a:r>
              <a:rPr lang="en-US" sz="1200" dirty="0"/>
              <a:t>Size of the client’s business</a:t>
            </a:r>
          </a:p>
          <a:p>
            <a:pPr lvl="1">
              <a:lnSpc>
                <a:spcPct val="150000"/>
              </a:lnSpc>
            </a:pPr>
            <a:r>
              <a:rPr lang="en-US" sz="1200" dirty="0"/>
              <a:t>Do you need to bring in a turn around firm?</a:t>
            </a:r>
          </a:p>
          <a:p>
            <a:pPr>
              <a:lnSpc>
                <a:spcPct val="150000"/>
              </a:lnSpc>
            </a:pPr>
            <a:r>
              <a:rPr lang="en-US" sz="1200" dirty="0"/>
              <a:t>Outlook</a:t>
            </a:r>
          </a:p>
          <a:p>
            <a:pPr lvl="1"/>
            <a:r>
              <a:rPr lang="en-US" sz="1200" dirty="0"/>
              <a:t>Negative</a:t>
            </a:r>
          </a:p>
          <a:p>
            <a:pPr lvl="1"/>
            <a:r>
              <a:rPr lang="en-US" sz="1200" dirty="0"/>
              <a:t>Neutral</a:t>
            </a:r>
          </a:p>
          <a:p>
            <a:pPr lvl="1"/>
            <a:r>
              <a:rPr lang="en-US" sz="1200" dirty="0"/>
              <a:t>Positive</a:t>
            </a:r>
          </a:p>
          <a:p>
            <a:pPr lvl="1"/>
            <a:endParaRPr lang="en-US" sz="1200" dirty="0"/>
          </a:p>
          <a:p>
            <a:r>
              <a:rPr lang="en-US" sz="1200" dirty="0"/>
              <a:t>Is your risk grade accurate?</a:t>
            </a:r>
          </a:p>
          <a:p>
            <a:r>
              <a:rPr lang="en-US" sz="1200" dirty="0"/>
              <a:t>Do you need to revaluate your collateral values?</a:t>
            </a:r>
          </a:p>
          <a:p>
            <a:r>
              <a:rPr lang="en-US" sz="1200" dirty="0"/>
              <a:t>Review your document file.  Do you need to fix anything that would prevent additional loss.</a:t>
            </a:r>
          </a:p>
          <a:p>
            <a:endParaRPr lang="en-US" sz="1200" dirty="0"/>
          </a:p>
          <a:p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5" name="Picture 4" descr="Spreadsheet and calculator">
            <a:extLst>
              <a:ext uri="{FF2B5EF4-FFF2-40B4-BE49-F238E27FC236}">
                <a16:creationId xmlns:a16="http://schemas.microsoft.com/office/drawing/2014/main" id="{931A8F99-38FB-43BF-80E7-872DA04FD6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1614" y="725214"/>
            <a:ext cx="5027886" cy="3878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570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124326" y="1471611"/>
            <a:ext cx="2828924" cy="6905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endParaRPr lang="en-US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Planning the Workout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Workout Strategy</a:t>
            </a:r>
            <a:endParaRPr lang="en-US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lvl="1">
              <a:lnSpc>
                <a:spcPct val="200000"/>
              </a:lnSpc>
              <a:buClr>
                <a:schemeClr val="accent1"/>
              </a:buClr>
              <a:buSzPct val="125000"/>
              <a:buFont typeface="Wingdings" pitchFamily="2" charset="2"/>
              <a:buChar char="§"/>
            </a:pPr>
            <a:endParaRPr lang="en-US" sz="800" dirty="0"/>
          </a:p>
          <a:p>
            <a:pPr lvl="1">
              <a:lnSpc>
                <a:spcPct val="200000"/>
              </a:lnSpc>
              <a:buClr>
                <a:schemeClr val="accent1"/>
              </a:buClr>
              <a:buSzPct val="125000"/>
              <a:buFont typeface="Wingdings" pitchFamily="2" charset="2"/>
              <a:buChar char="§"/>
            </a:pPr>
            <a:r>
              <a:rPr lang="en-US" sz="2000" dirty="0"/>
              <a:t>Maintain</a:t>
            </a:r>
          </a:p>
          <a:p>
            <a:pPr lvl="1">
              <a:lnSpc>
                <a:spcPct val="200000"/>
              </a:lnSpc>
              <a:buClr>
                <a:schemeClr val="accent1"/>
              </a:buClr>
              <a:buSzPct val="125000"/>
              <a:buFont typeface="Wingdings" pitchFamily="2" charset="2"/>
              <a:buChar char="§"/>
            </a:pPr>
            <a:r>
              <a:rPr lang="en-US" sz="2000" dirty="0"/>
              <a:t>Decrease</a:t>
            </a:r>
          </a:p>
          <a:p>
            <a:pPr lvl="1">
              <a:lnSpc>
                <a:spcPct val="200000"/>
              </a:lnSpc>
              <a:buClr>
                <a:schemeClr val="accent1"/>
              </a:buClr>
              <a:buSzPct val="125000"/>
              <a:buFont typeface="Wingdings" pitchFamily="2" charset="2"/>
              <a:buChar char="§"/>
            </a:pPr>
            <a:r>
              <a:rPr lang="en-US" sz="2000" dirty="0"/>
              <a:t>Out</a:t>
            </a:r>
          </a:p>
        </p:txBody>
      </p:sp>
      <p:pic>
        <p:nvPicPr>
          <p:cNvPr id="5" name="Picture 4" descr="Man playing chess">
            <a:extLst>
              <a:ext uri="{FF2B5EF4-FFF2-40B4-BE49-F238E27FC236}">
                <a16:creationId xmlns:a16="http://schemas.microsoft.com/office/drawing/2014/main" id="{99FC3BF8-02CC-4999-8287-72066A0656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8317" y="1944414"/>
            <a:ext cx="7356069" cy="423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319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Planning the Workout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US" u="sng" dirty="0"/>
          </a:p>
          <a:p>
            <a:pPr marL="0" indent="0">
              <a:buNone/>
            </a:pPr>
            <a:r>
              <a:rPr lang="en-US" sz="2000" u="sng" dirty="0"/>
              <a:t>MAINTAIN</a:t>
            </a:r>
          </a:p>
          <a:p>
            <a:pPr>
              <a:lnSpc>
                <a:spcPct val="150000"/>
              </a:lnSpc>
            </a:pPr>
            <a:r>
              <a:rPr lang="en-US" dirty="0"/>
              <a:t>Willing borrower</a:t>
            </a:r>
          </a:p>
          <a:p>
            <a:pPr>
              <a:lnSpc>
                <a:spcPct val="150000"/>
              </a:lnSpc>
            </a:pPr>
            <a:r>
              <a:rPr lang="en-US" dirty="0"/>
              <a:t>Viable core business</a:t>
            </a:r>
          </a:p>
          <a:p>
            <a:pPr>
              <a:lnSpc>
                <a:spcPct val="150000"/>
              </a:lnSpc>
            </a:pPr>
            <a:r>
              <a:rPr lang="en-US" dirty="0"/>
              <a:t>Adequate cash flow and collateral coverage</a:t>
            </a:r>
          </a:p>
          <a:p>
            <a:pPr>
              <a:lnSpc>
                <a:spcPct val="150000"/>
              </a:lnSpc>
            </a:pPr>
            <a:r>
              <a:rPr lang="en-US" dirty="0"/>
              <a:t>Stable to positive company/industry trends</a:t>
            </a:r>
          </a:p>
          <a:p>
            <a:r>
              <a:rPr lang="en-US" dirty="0"/>
              <a:t>Underlying cause of problem is solvable and present management is able and willing to solve it</a:t>
            </a:r>
          </a:p>
          <a:p>
            <a:pPr>
              <a:lnSpc>
                <a:spcPct val="150000"/>
              </a:lnSpc>
            </a:pPr>
            <a:r>
              <a:rPr lang="en-US" dirty="0"/>
              <a:t>Renewals and restructures should solve the problem, not postpone it</a:t>
            </a:r>
          </a:p>
          <a:p>
            <a:pPr>
              <a:lnSpc>
                <a:spcPct val="150000"/>
              </a:lnSpc>
            </a:pPr>
            <a:r>
              <a:rPr lang="en-US" dirty="0"/>
              <a:t>May be costly and time consuming</a:t>
            </a:r>
          </a:p>
          <a:p>
            <a:pPr>
              <a:lnSpc>
                <a:spcPct val="150000"/>
              </a:lnSpc>
            </a:pPr>
            <a:r>
              <a:rPr lang="en-US" dirty="0"/>
              <a:t>Best for Bank and client if it works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57400" y="1419223"/>
            <a:ext cx="2419351" cy="48577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Workout Strategy</a:t>
            </a:r>
            <a:endParaRPr lang="en-US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365551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Planning the Workout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000" u="sng" dirty="0"/>
              <a:t>DECREASE</a:t>
            </a:r>
            <a:endParaRPr lang="en-US" sz="2000" dirty="0"/>
          </a:p>
          <a:p>
            <a:pPr>
              <a:spcBef>
                <a:spcPts val="600"/>
              </a:spcBef>
            </a:pPr>
            <a:r>
              <a:rPr lang="en-US" dirty="0"/>
              <a:t>Probability of non accrual and loss is higher</a:t>
            </a:r>
          </a:p>
          <a:p>
            <a:pPr>
              <a:spcBef>
                <a:spcPts val="600"/>
              </a:spcBef>
            </a:pPr>
            <a:r>
              <a:rPr lang="en-US" dirty="0"/>
              <a:t>Stable to negative company/industry trends</a:t>
            </a:r>
          </a:p>
          <a:p>
            <a:pPr>
              <a:spcBef>
                <a:spcPts val="600"/>
              </a:spcBef>
            </a:pPr>
            <a:r>
              <a:rPr lang="en-US" dirty="0"/>
              <a:t>Break even to negative cash flow</a:t>
            </a:r>
          </a:p>
          <a:p>
            <a:pPr>
              <a:spcBef>
                <a:spcPts val="600"/>
              </a:spcBef>
            </a:pPr>
            <a:r>
              <a:rPr lang="en-US" dirty="0"/>
              <a:t>Stop the bleeding</a:t>
            </a:r>
          </a:p>
          <a:p>
            <a:pPr>
              <a:spcBef>
                <a:spcPts val="600"/>
              </a:spcBef>
            </a:pPr>
            <a:r>
              <a:rPr lang="en-US" dirty="0"/>
              <a:t>Cash is King</a:t>
            </a:r>
          </a:p>
          <a:p>
            <a:pPr>
              <a:spcBef>
                <a:spcPts val="600"/>
              </a:spcBef>
            </a:pPr>
            <a:r>
              <a:rPr lang="en-US" dirty="0"/>
              <a:t>Speed up collection of receivables</a:t>
            </a:r>
          </a:p>
          <a:p>
            <a:pPr>
              <a:spcBef>
                <a:spcPts val="600"/>
              </a:spcBef>
            </a:pPr>
            <a:r>
              <a:rPr lang="en-US" dirty="0"/>
              <a:t>Sell non-productive assets</a:t>
            </a:r>
          </a:p>
          <a:p>
            <a:pPr>
              <a:spcBef>
                <a:spcPts val="600"/>
              </a:spcBef>
            </a:pPr>
            <a:r>
              <a:rPr lang="en-US" dirty="0"/>
              <a:t>Get additional collateral</a:t>
            </a:r>
          </a:p>
          <a:p>
            <a:pPr>
              <a:spcBef>
                <a:spcPts val="600"/>
              </a:spcBef>
            </a:pPr>
            <a:r>
              <a:rPr lang="en-US" dirty="0"/>
              <a:t>Reduce expenses</a:t>
            </a:r>
          </a:p>
          <a:p>
            <a:pPr>
              <a:spcBef>
                <a:spcPts val="600"/>
              </a:spcBef>
            </a:pPr>
            <a:r>
              <a:rPr lang="en-US" dirty="0"/>
              <a:t>Raise equity</a:t>
            </a:r>
          </a:p>
          <a:p>
            <a:pPr>
              <a:spcBef>
                <a:spcPts val="600"/>
              </a:spcBef>
            </a:pPr>
            <a:r>
              <a:rPr lang="en-US" dirty="0"/>
              <a:t>Replace management (or require turn around management)</a:t>
            </a:r>
          </a:p>
          <a:p>
            <a:pPr>
              <a:spcBef>
                <a:spcPts val="600"/>
              </a:spcBef>
            </a:pPr>
            <a:r>
              <a:rPr lang="en-US" dirty="0"/>
              <a:t>Decrease is usually an interim strategy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81200" y="1179576"/>
            <a:ext cx="2419351" cy="6968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Workout Strategy</a:t>
            </a:r>
            <a:endParaRPr lang="en-US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41051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Planning the Workout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200" u="sng" dirty="0"/>
              <a:t>OUT</a:t>
            </a:r>
            <a:endParaRPr lang="en-US" sz="2200" dirty="0"/>
          </a:p>
          <a:p>
            <a:pPr>
              <a:spcBef>
                <a:spcPts val="600"/>
              </a:spcBef>
            </a:pPr>
            <a:r>
              <a:rPr lang="en-US" dirty="0"/>
              <a:t>Probability of loss is high and likely</a:t>
            </a:r>
          </a:p>
          <a:p>
            <a:pPr>
              <a:spcBef>
                <a:spcPts val="600"/>
              </a:spcBef>
            </a:pPr>
            <a:r>
              <a:rPr lang="en-US" dirty="0"/>
              <a:t>Negative cash flow</a:t>
            </a:r>
          </a:p>
          <a:p>
            <a:pPr>
              <a:spcBef>
                <a:spcPts val="600"/>
              </a:spcBef>
            </a:pPr>
            <a:r>
              <a:rPr lang="en-US" dirty="0"/>
              <a:t>Inadequate collateral coverage</a:t>
            </a:r>
          </a:p>
          <a:p>
            <a:pPr>
              <a:spcBef>
                <a:spcPts val="600"/>
              </a:spcBef>
            </a:pPr>
            <a:r>
              <a:rPr lang="en-US" dirty="0"/>
              <a:t>Highly leveraged</a:t>
            </a:r>
          </a:p>
          <a:p>
            <a:pPr>
              <a:spcBef>
                <a:spcPts val="600"/>
              </a:spcBef>
            </a:pPr>
            <a:r>
              <a:rPr lang="en-US" dirty="0"/>
              <a:t>Negative to stable company/industry trends</a:t>
            </a:r>
          </a:p>
          <a:p>
            <a:pPr>
              <a:spcBef>
                <a:spcPts val="600"/>
              </a:spcBef>
            </a:pPr>
            <a:r>
              <a:rPr lang="en-US" dirty="0"/>
              <a:t>Management deficiencies</a:t>
            </a:r>
          </a:p>
          <a:p>
            <a:pPr>
              <a:spcBef>
                <a:spcPts val="600"/>
              </a:spcBef>
            </a:pPr>
            <a:r>
              <a:rPr lang="en-US" dirty="0"/>
              <a:t>Borrower may be uncooperative</a:t>
            </a:r>
          </a:p>
          <a:p>
            <a:pPr>
              <a:spcBef>
                <a:spcPts val="600"/>
              </a:spcBef>
            </a:pPr>
            <a:r>
              <a:rPr lang="en-US" dirty="0"/>
              <a:t>Fraud may be discovered</a:t>
            </a:r>
          </a:p>
          <a:p>
            <a:pPr>
              <a:spcBef>
                <a:spcPts val="600"/>
              </a:spcBef>
            </a:pPr>
            <a:r>
              <a:rPr lang="en-US" dirty="0"/>
              <a:t>Financial reporting may be inadequate and/or non-current</a:t>
            </a:r>
          </a:p>
          <a:p>
            <a:pPr>
              <a:spcBef>
                <a:spcPts val="600"/>
              </a:spcBef>
            </a:pPr>
            <a:r>
              <a:rPr lang="en-US" dirty="0"/>
              <a:t>Relationship may not be salvageable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81200" y="1179576"/>
            <a:ext cx="2419351" cy="6968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Workout Strategy</a:t>
            </a:r>
            <a:endParaRPr lang="en-US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6" name="Graphic 5" descr="Exit with solid fill">
            <a:extLst>
              <a:ext uri="{FF2B5EF4-FFF2-40B4-BE49-F238E27FC236}">
                <a16:creationId xmlns:a16="http://schemas.microsoft.com/office/drawing/2014/main" id="{890DD659-6A8F-402B-B0AE-83AEB8A87F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93116" y="1983828"/>
            <a:ext cx="2811518" cy="2472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629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0032" y="412799"/>
            <a:ext cx="7631404" cy="1224923"/>
          </a:xfrm>
        </p:spPr>
        <p:txBody>
          <a:bodyPr>
            <a:noAutofit/>
          </a:bodyPr>
          <a:lstStyle/>
          <a:p>
            <a:r>
              <a:rPr lang="en-US" sz="4800" b="1" dirty="0"/>
              <a:t>Managing the Workout</a:t>
            </a:r>
          </a:p>
        </p:txBody>
      </p:sp>
      <p:pic>
        <p:nvPicPr>
          <p:cNvPr id="8" name="Picture 7" descr="Woman working on laptop">
            <a:extLst>
              <a:ext uri="{FF2B5EF4-FFF2-40B4-BE49-F238E27FC236}">
                <a16:creationId xmlns:a16="http://schemas.microsoft.com/office/drawing/2014/main" id="{2DBD0BFE-56BF-4AFC-B926-EB807A8A0B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9310" y="1891862"/>
            <a:ext cx="9526314" cy="4761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586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1958BB5DA04154AB2DDC1506B251849" ma:contentTypeVersion="16" ma:contentTypeDescription="Create a new document." ma:contentTypeScope="" ma:versionID="5d5f38f958ca323744cf71f37814b274">
  <xsd:schema xmlns:xsd="http://www.w3.org/2001/XMLSchema" xmlns:xs="http://www.w3.org/2001/XMLSchema" xmlns:p="http://schemas.microsoft.com/office/2006/metadata/properties" xmlns:ns2="6bc42181-ed0b-4513-8058-7e1234b2fa28" xmlns:ns3="0d50af79-0ddd-4f30-bbd9-0c3ecaf74590" targetNamespace="http://schemas.microsoft.com/office/2006/metadata/properties" ma:root="true" ma:fieldsID="c80fc8a0dc60639e0178f9cf468ba0df" ns2:_="" ns3:_="">
    <xsd:import namespace="6bc42181-ed0b-4513-8058-7e1234b2fa28"/>
    <xsd:import namespace="0d50af79-0ddd-4f30-bbd9-0c3ecaf7459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Location" minOccurs="0"/>
                <xsd:element ref="ns2:SharedWithUsers" minOccurs="0"/>
                <xsd:element ref="ns2:SharedWithDetail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c42181-ed0b-4513-8058-7e1234b2fa28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21" nillable="true" ma:displayName="Taxonomy Catch All Column" ma:hidden="true" ma:list="{dc96bd0f-fec2-4dd1-a91b-78e1b6750149}" ma:internalName="TaxCatchAll" ma:showField="CatchAllData" ma:web="6bc42181-ed0b-4513-8058-7e1234b2fa2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50af79-0ddd-4f30-bbd9-0c3ecaf7459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bf2701f0-c06e-4c12-906d-ce72ad831b9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3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6bc42181-ed0b-4513-8058-7e1234b2fa28">UHEMNCS2UJP5-647281013-856258</_dlc_DocId>
    <_dlc_DocIdUrl xmlns="6bc42181-ed0b-4513-8058-7e1234b2fa28">
      <Url>https://northcarolinabank.sharepoint.com/sites/Public/_layouts/15/DocIdRedir.aspx?ID=UHEMNCS2UJP5-647281013-856258</Url>
      <Description>UHEMNCS2UJP5-647281013-856258</Description>
    </_dlc_DocIdUrl>
    <TaxCatchAll xmlns="6bc42181-ed0b-4513-8058-7e1234b2fa28" xsi:nil="true"/>
    <lcf76f155ced4ddcb4097134ff3c332f xmlns="0d50af79-0ddd-4f30-bbd9-0c3ecaf7459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109B3BA-6599-4651-8B8C-DF1E513D39F0}"/>
</file>

<file path=customXml/itemProps2.xml><?xml version="1.0" encoding="utf-8"?>
<ds:datastoreItem xmlns:ds="http://schemas.openxmlformats.org/officeDocument/2006/customXml" ds:itemID="{CB1B0C48-6F48-4A9C-B992-749D7030599C}"/>
</file>

<file path=customXml/itemProps3.xml><?xml version="1.0" encoding="utf-8"?>
<ds:datastoreItem xmlns:ds="http://schemas.openxmlformats.org/officeDocument/2006/customXml" ds:itemID="{15509D4F-2BC0-4C8C-9BB4-3D4CFB2A0258}"/>
</file>

<file path=customXml/itemProps4.xml><?xml version="1.0" encoding="utf-8"?>
<ds:datastoreItem xmlns:ds="http://schemas.openxmlformats.org/officeDocument/2006/customXml" ds:itemID="{70130663-EB45-40D2-B153-272FE1F2AAF4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253</TotalTime>
  <Words>1354</Words>
  <Application>Microsoft Office PowerPoint</Application>
  <PresentationFormat>Widescreen</PresentationFormat>
  <Paragraphs>220</Paragraphs>
  <Slides>25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Arial</vt:lpstr>
      <vt:lpstr>Arial Narrow</vt:lpstr>
      <vt:lpstr>Calibri</vt:lpstr>
      <vt:lpstr>Calibri Light</vt:lpstr>
      <vt:lpstr>Wingdings</vt:lpstr>
      <vt:lpstr>Office Theme</vt:lpstr>
      <vt:lpstr>Worksheet</vt:lpstr>
      <vt:lpstr>PROBLEM LOAN WORKOUTS</vt:lpstr>
      <vt:lpstr>Planning for the Workout</vt:lpstr>
      <vt:lpstr>Planning the Workout</vt:lpstr>
      <vt:lpstr>Planning the Workout</vt:lpstr>
      <vt:lpstr>Planning the Workout</vt:lpstr>
      <vt:lpstr>Planning the Workout</vt:lpstr>
      <vt:lpstr>Planning the Workout</vt:lpstr>
      <vt:lpstr>Planning the Workout</vt:lpstr>
      <vt:lpstr>Managing the Workout</vt:lpstr>
      <vt:lpstr>Managing the Workout</vt:lpstr>
      <vt:lpstr>Managing the Workout </vt:lpstr>
      <vt:lpstr>Managing the Workout</vt:lpstr>
      <vt:lpstr>Managing the Workout</vt:lpstr>
      <vt:lpstr>Managing the Workout</vt:lpstr>
      <vt:lpstr>Managing the Workout</vt:lpstr>
      <vt:lpstr>Managing the Workout</vt:lpstr>
      <vt:lpstr>Managing the Workout - Resolution</vt:lpstr>
      <vt:lpstr>Best Economic Value – Example 1</vt:lpstr>
      <vt:lpstr>Best Economic Value – Example 1</vt:lpstr>
      <vt:lpstr>Managing the Workout - Resolution</vt:lpstr>
      <vt:lpstr>Best Economic Value – Example 2</vt:lpstr>
      <vt:lpstr>Best Economic Value – Example 2</vt:lpstr>
      <vt:lpstr>Keys to a Successful Workout</vt:lpstr>
      <vt:lpstr>Case Studies</vt:lpstr>
      <vt:lpstr>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Hendricks, Richard</dc:creator>
  <cp:lastModifiedBy>Teresa Satchell</cp:lastModifiedBy>
  <cp:revision>10</cp:revision>
  <dcterms:created xsi:type="dcterms:W3CDTF">2017-04-27T18:49:41Z</dcterms:created>
  <dcterms:modified xsi:type="dcterms:W3CDTF">2024-09-27T19:48:47Z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0x01010061958BB5DA04154AB2DDC1506B251849</vt:lpwstr>
  </property>
  <property fmtid="{D5CDD505-2E9C-101B-9397-08002B2CF9AE}" pid="3" name="_dlc_DocIdItemGuid">
    <vt:lpwstr>55547f0b-c743-40a7-9ab6-de0f40ca8cd2</vt:lpwstr>
  </property>
  <property fmtid="{D5CDD505-2E9C-101B-9397-08002B2CF9AE}" pid="4" name="MediaServiceImageTags">
    <vt:lpwstr/>
  </property>
</Properties>
</file>