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30"/>
  </p:notesMasterIdLst>
  <p:handoutMasterIdLst>
    <p:handoutMasterId r:id="rId31"/>
  </p:handoutMasterIdLst>
  <p:sldIdLst>
    <p:sldId id="256" r:id="rId2"/>
    <p:sldId id="257" r:id="rId3"/>
    <p:sldId id="258" r:id="rId4"/>
    <p:sldId id="259" r:id="rId5"/>
    <p:sldId id="260" r:id="rId6"/>
    <p:sldId id="261" r:id="rId7"/>
    <p:sldId id="265" r:id="rId8"/>
    <p:sldId id="283" r:id="rId9"/>
    <p:sldId id="267" r:id="rId10"/>
    <p:sldId id="268" r:id="rId11"/>
    <p:sldId id="290" r:id="rId12"/>
    <p:sldId id="269" r:id="rId13"/>
    <p:sldId id="291" r:id="rId14"/>
    <p:sldId id="270" r:id="rId15"/>
    <p:sldId id="292" r:id="rId16"/>
    <p:sldId id="273" r:id="rId17"/>
    <p:sldId id="275" r:id="rId18"/>
    <p:sldId id="281" r:id="rId19"/>
    <p:sldId id="284" r:id="rId20"/>
    <p:sldId id="285" r:id="rId21"/>
    <p:sldId id="286" r:id="rId22"/>
    <p:sldId id="287" r:id="rId23"/>
    <p:sldId id="288" r:id="rId24"/>
    <p:sldId id="289" r:id="rId25"/>
    <p:sldId id="276" r:id="rId26"/>
    <p:sldId id="282" r:id="rId27"/>
    <p:sldId id="277" r:id="rId28"/>
    <p:sldId id="279" r:id="rId29"/>
  </p:sldIdLst>
  <p:sldSz cx="9144000" cy="6858000" type="screen4x3"/>
  <p:notesSz cx="69977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35">
          <p15:clr>
            <a:srgbClr val="A4A3A4"/>
          </p15:clr>
        </p15:guide>
        <p15:guide id="2" orient="horz" pos="728">
          <p15:clr>
            <a:srgbClr val="A4A3A4"/>
          </p15:clr>
        </p15:guide>
        <p15:guide id="3" pos="2869">
          <p15:clr>
            <a:srgbClr val="A4A3A4"/>
          </p15:clr>
        </p15:guide>
        <p15:guide id="4" pos="44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0F26"/>
    <a:srgbClr val="4F504F"/>
    <a:srgbClr val="777877"/>
    <a:srgbClr val="3D3D3C"/>
    <a:srgbClr val="9B8049"/>
    <a:srgbClr val="1413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4A45E5-DA8A-449E-8112-A4B2298CB76D}" v="4" dt="2022-09-23T22:20:54.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9" autoAdjust="0"/>
    <p:restoredTop sz="94710" autoAdjust="0"/>
  </p:normalViewPr>
  <p:slideViewPr>
    <p:cSldViewPr snapToGrid="0" snapToObjects="1">
      <p:cViewPr varScale="1">
        <p:scale>
          <a:sx n="78" d="100"/>
          <a:sy n="78" d="100"/>
        </p:scale>
        <p:origin x="1589" y="403"/>
      </p:cViewPr>
      <p:guideLst>
        <p:guide orient="horz" pos="4135"/>
        <p:guide orient="horz" pos="728"/>
        <p:guide pos="2869"/>
        <p:guide pos="4463"/>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1.xml"/><Relationship Id="rId40" Type="http://schemas.openxmlformats.org/officeDocument/2006/relationships/customXml" Target="../customXml/item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4185"/>
          </a:xfrm>
          <a:prstGeom prst="rect">
            <a:avLst/>
          </a:prstGeom>
        </p:spPr>
        <p:txBody>
          <a:bodyPr vert="horz" lIns="93031" tIns="46516" rIns="93031" bIns="46516"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sz="quarter" idx="1"/>
          </p:nvPr>
        </p:nvSpPr>
        <p:spPr>
          <a:xfrm>
            <a:off x="3963744" y="0"/>
            <a:ext cx="3032337" cy="464185"/>
          </a:xfrm>
          <a:prstGeom prst="rect">
            <a:avLst/>
          </a:prstGeom>
        </p:spPr>
        <p:txBody>
          <a:bodyPr vert="horz" lIns="93031" tIns="46516" rIns="93031" bIns="46516" rtlCol="0"/>
          <a:lstStyle>
            <a:lvl1pPr algn="r" fontAlgn="auto">
              <a:spcBef>
                <a:spcPts val="0"/>
              </a:spcBef>
              <a:spcAft>
                <a:spcPts val="0"/>
              </a:spcAft>
              <a:defRPr sz="1200" smtClean="0">
                <a:latin typeface="+mn-lt"/>
                <a:cs typeface="+mn-cs"/>
              </a:defRPr>
            </a:lvl1pPr>
          </a:lstStyle>
          <a:p>
            <a:pPr>
              <a:defRPr/>
            </a:pPr>
            <a:fld id="{BA6134A3-055F-428A-9876-7D503DBA0FFC}" type="datetimeFigureOut">
              <a:rPr lang="en-US"/>
              <a:pPr>
                <a:defRPr/>
              </a:pPr>
              <a:t>9/29/2022</a:t>
            </a:fld>
            <a:endParaRPr lang="en-US" dirty="0"/>
          </a:p>
        </p:txBody>
      </p:sp>
      <p:sp>
        <p:nvSpPr>
          <p:cNvPr id="4" name="Footer Placeholder 3"/>
          <p:cNvSpPr>
            <a:spLocks noGrp="1"/>
          </p:cNvSpPr>
          <p:nvPr>
            <p:ph type="ftr" sz="quarter" idx="2"/>
          </p:nvPr>
        </p:nvSpPr>
        <p:spPr>
          <a:xfrm>
            <a:off x="0" y="8817904"/>
            <a:ext cx="3032337" cy="464185"/>
          </a:xfrm>
          <a:prstGeom prst="rect">
            <a:avLst/>
          </a:prstGeom>
        </p:spPr>
        <p:txBody>
          <a:bodyPr vert="horz" lIns="93031" tIns="46516" rIns="93031" bIns="46516" rtlCol="0" anchor="b"/>
          <a:lstStyle>
            <a:lvl1pPr algn="l" fontAlgn="auto">
              <a:spcBef>
                <a:spcPts val="0"/>
              </a:spcBef>
              <a:spcAft>
                <a:spcPts val="0"/>
              </a:spcAft>
              <a:defRPr sz="12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63744" y="8817904"/>
            <a:ext cx="3032337" cy="464185"/>
          </a:xfrm>
          <a:prstGeom prst="rect">
            <a:avLst/>
          </a:prstGeom>
        </p:spPr>
        <p:txBody>
          <a:bodyPr vert="horz" lIns="93031" tIns="46516" rIns="93031" bIns="46516" rtlCol="0" anchor="b"/>
          <a:lstStyle>
            <a:lvl1pPr algn="r" fontAlgn="auto">
              <a:spcBef>
                <a:spcPts val="0"/>
              </a:spcBef>
              <a:spcAft>
                <a:spcPts val="0"/>
              </a:spcAft>
              <a:defRPr sz="1200" smtClean="0">
                <a:latin typeface="+mn-lt"/>
                <a:cs typeface="+mn-cs"/>
              </a:defRPr>
            </a:lvl1pPr>
          </a:lstStyle>
          <a:p>
            <a:pPr>
              <a:defRPr/>
            </a:pPr>
            <a:fld id="{9EDF3B1A-706C-4F89-BECA-9A44F6C3E2F2}" type="slidenum">
              <a:rPr lang="en-US"/>
              <a:pPr>
                <a:defRPr/>
              </a:pPr>
              <a:t>‹#›</a:t>
            </a:fld>
            <a:endParaRPr lang="en-US" dirty="0"/>
          </a:p>
        </p:txBody>
      </p:sp>
    </p:spTree>
    <p:extLst>
      <p:ext uri="{BB962C8B-B14F-4D97-AF65-F5344CB8AC3E}">
        <p14:creationId xmlns:p14="http://schemas.microsoft.com/office/powerpoint/2010/main" val="1462015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4185"/>
          </a:xfrm>
          <a:prstGeom prst="rect">
            <a:avLst/>
          </a:prstGeom>
        </p:spPr>
        <p:txBody>
          <a:bodyPr vert="horz" lIns="93031" tIns="46516" rIns="93031" bIns="46516"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963744" y="0"/>
            <a:ext cx="3032337" cy="464185"/>
          </a:xfrm>
          <a:prstGeom prst="rect">
            <a:avLst/>
          </a:prstGeom>
        </p:spPr>
        <p:txBody>
          <a:bodyPr vert="horz" lIns="93031" tIns="46516" rIns="93031" bIns="46516" rtlCol="0"/>
          <a:lstStyle>
            <a:lvl1pPr algn="r" fontAlgn="auto">
              <a:spcBef>
                <a:spcPts val="0"/>
              </a:spcBef>
              <a:spcAft>
                <a:spcPts val="0"/>
              </a:spcAft>
              <a:defRPr sz="1200" smtClean="0">
                <a:latin typeface="+mn-lt"/>
                <a:cs typeface="+mn-cs"/>
              </a:defRPr>
            </a:lvl1pPr>
          </a:lstStyle>
          <a:p>
            <a:pPr>
              <a:defRPr/>
            </a:pPr>
            <a:fld id="{F2483811-AB62-4731-95D0-0032D2BB4703}" type="datetimeFigureOut">
              <a:rPr lang="en-US"/>
              <a:pPr>
                <a:defRPr/>
              </a:pPr>
              <a:t>9/28/2022</a:t>
            </a:fld>
            <a:endParaRPr lang="en-US" dirty="0"/>
          </a:p>
        </p:txBody>
      </p:sp>
      <p:sp>
        <p:nvSpPr>
          <p:cNvPr id="4" name="Slide Image Placeholder 3"/>
          <p:cNvSpPr>
            <a:spLocks noGrp="1" noRot="1" noChangeAspect="1"/>
          </p:cNvSpPr>
          <p:nvPr>
            <p:ph type="sldImg" idx="2"/>
          </p:nvPr>
        </p:nvSpPr>
        <p:spPr>
          <a:xfrm>
            <a:off x="1177925" y="696913"/>
            <a:ext cx="4641850" cy="3481387"/>
          </a:xfrm>
          <a:prstGeom prst="rect">
            <a:avLst/>
          </a:prstGeom>
          <a:noFill/>
          <a:ln w="12700">
            <a:solidFill>
              <a:prstClr val="black"/>
            </a:solidFill>
          </a:ln>
        </p:spPr>
        <p:txBody>
          <a:bodyPr vert="horz" lIns="93031" tIns="46516" rIns="93031" bIns="46516" rtlCol="0" anchor="ctr"/>
          <a:lstStyle/>
          <a:p>
            <a:pPr lvl="0"/>
            <a:endParaRPr lang="en-US" noProof="0" dirty="0"/>
          </a:p>
        </p:txBody>
      </p:sp>
      <p:sp>
        <p:nvSpPr>
          <p:cNvPr id="5" name="Notes Placeholder 4"/>
          <p:cNvSpPr>
            <a:spLocks noGrp="1"/>
          </p:cNvSpPr>
          <p:nvPr>
            <p:ph type="body" sz="quarter" idx="3"/>
          </p:nvPr>
        </p:nvSpPr>
        <p:spPr>
          <a:xfrm>
            <a:off x="699770" y="4409758"/>
            <a:ext cx="5598160" cy="4177665"/>
          </a:xfrm>
          <a:prstGeom prst="rect">
            <a:avLst/>
          </a:prstGeom>
        </p:spPr>
        <p:txBody>
          <a:bodyPr vert="horz" lIns="93031" tIns="46516" rIns="93031" bIns="4651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17904"/>
            <a:ext cx="3032337" cy="464185"/>
          </a:xfrm>
          <a:prstGeom prst="rect">
            <a:avLst/>
          </a:prstGeom>
        </p:spPr>
        <p:txBody>
          <a:bodyPr vert="horz" lIns="93031" tIns="46516" rIns="93031" bIns="46516"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63744" y="8817904"/>
            <a:ext cx="3032337" cy="464185"/>
          </a:xfrm>
          <a:prstGeom prst="rect">
            <a:avLst/>
          </a:prstGeom>
        </p:spPr>
        <p:txBody>
          <a:bodyPr vert="horz" lIns="93031" tIns="46516" rIns="93031" bIns="46516" rtlCol="0" anchor="b"/>
          <a:lstStyle>
            <a:lvl1pPr algn="r" fontAlgn="auto">
              <a:spcBef>
                <a:spcPts val="0"/>
              </a:spcBef>
              <a:spcAft>
                <a:spcPts val="0"/>
              </a:spcAft>
              <a:defRPr sz="1200" smtClean="0">
                <a:latin typeface="+mn-lt"/>
                <a:cs typeface="+mn-cs"/>
              </a:defRPr>
            </a:lvl1pPr>
          </a:lstStyle>
          <a:p>
            <a:pPr>
              <a:defRPr/>
            </a:pPr>
            <a:fld id="{0842BDC4-6690-4465-9DE7-97C89399B2C0}" type="slidenum">
              <a:rPr lang="en-US"/>
              <a:pPr>
                <a:defRPr/>
              </a:pPr>
              <a:t>‹#›</a:t>
            </a:fld>
            <a:endParaRPr lang="en-US" dirty="0"/>
          </a:p>
        </p:txBody>
      </p:sp>
    </p:spTree>
    <p:extLst>
      <p:ext uri="{BB962C8B-B14F-4D97-AF65-F5344CB8AC3E}">
        <p14:creationId xmlns:p14="http://schemas.microsoft.com/office/powerpoint/2010/main" val="378732095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9/28/2022</a:t>
            </a:fld>
            <a:endParaRPr lang="en-US" dirty="0"/>
          </a:p>
        </p:txBody>
      </p:sp>
      <p:sp>
        <p:nvSpPr>
          <p:cNvPr id="5" name="Footer Placeholder 4"/>
          <p:cNvSpPr>
            <a:spLocks noGrp="1"/>
          </p:cNvSpPr>
          <p:nvPr>
            <p:ph type="ftr" sz="quarter" idx="11"/>
          </p:nvPr>
        </p:nvSpPr>
        <p:spPr>
          <a:xfrm>
            <a:off x="2396319" y="329308"/>
            <a:ext cx="3086292" cy="309201"/>
          </a:xfrm>
        </p:spPr>
        <p:txBody>
          <a:bodyPr/>
          <a:lstStyle/>
          <a:p>
            <a:endParaRPr lang="en-US" dirty="0"/>
          </a:p>
        </p:txBody>
      </p:sp>
      <p:sp>
        <p:nvSpPr>
          <p:cNvPr id="6" name="Slide Number Placeholder 5"/>
          <p:cNvSpPr>
            <a:spLocks noGrp="1"/>
          </p:cNvSpPr>
          <p:nvPr>
            <p:ph type="sldNum" sz="quarter" idx="12"/>
          </p:nvPr>
        </p:nvSpPr>
        <p:spPr>
          <a:xfrm>
            <a:off x="1434703" y="798973"/>
            <a:ext cx="802005"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8" name="Straight Connector 7">
            <a:extLst>
              <a:ext uri="{FF2B5EF4-FFF2-40B4-BE49-F238E27FC236}">
                <a16:creationId xmlns:a16="http://schemas.microsoft.com/office/drawing/2014/main" id="{E1616F54-FB69-42A1-88A7-EA64DE3A5BC8}"/>
              </a:ext>
            </a:extLst>
          </p:cNvPr>
          <p:cNvCxnSpPr/>
          <p:nvPr userDrawn="1"/>
        </p:nvCxnSpPr>
        <p:spPr>
          <a:xfrm>
            <a:off x="914400" y="3568700"/>
            <a:ext cx="7315200" cy="0"/>
          </a:xfrm>
          <a:prstGeom prst="line">
            <a:avLst/>
          </a:prstGeom>
          <a:ln w="12700" cmpd="sng">
            <a:solidFill>
              <a:srgbClr val="4F504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3439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71624458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8" name="Straight Connector 7">
            <a:extLst>
              <a:ext uri="{FF2B5EF4-FFF2-40B4-BE49-F238E27FC236}">
                <a16:creationId xmlns:a16="http://schemas.microsoft.com/office/drawing/2014/main" id="{FF603D0B-4E2A-4224-8434-CADE00642D08}"/>
              </a:ext>
            </a:extLst>
          </p:cNvPr>
          <p:cNvCxnSpPr/>
          <p:nvPr userDrawn="1"/>
        </p:nvCxnSpPr>
        <p:spPr>
          <a:xfrm flipV="1">
            <a:off x="7899400" y="457200"/>
            <a:ext cx="0" cy="478790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pic>
        <p:nvPicPr>
          <p:cNvPr id="9" name="Picture 17" descr="BBT+tag_Shaded_194-[Convert">
            <a:extLst>
              <a:ext uri="{FF2B5EF4-FFF2-40B4-BE49-F238E27FC236}">
                <a16:creationId xmlns:a16="http://schemas.microsoft.com/office/drawing/2014/main" id="{12C9F91D-65D8-40BD-BE58-69FC4B67B96D}"/>
              </a:ext>
            </a:extLst>
          </p:cNvPr>
          <p:cNvPicPr>
            <a:picLocks noChangeAspect="1" noChangeArrowheads="1"/>
          </p:cNvPicPr>
          <p:nvPr userDrawn="1"/>
        </p:nvPicPr>
        <p:blipFill>
          <a:blip r:embed="rId2"/>
          <a:srcRect r="25166"/>
          <a:stretch>
            <a:fillRect/>
          </a:stretch>
        </p:blipFill>
        <p:spPr bwMode="auto">
          <a:xfrm>
            <a:off x="7899400" y="5638800"/>
            <a:ext cx="760413" cy="762000"/>
          </a:xfrm>
          <a:prstGeom prst="rect">
            <a:avLst/>
          </a:prstGeom>
          <a:noFill/>
          <a:ln w="9525">
            <a:noFill/>
            <a:miter lim="800000"/>
            <a:headEnd/>
            <a:tailEnd/>
          </a:ln>
        </p:spPr>
      </p:pic>
    </p:spTree>
    <p:extLst>
      <p:ext uri="{BB962C8B-B14F-4D97-AF65-F5344CB8AC3E}">
        <p14:creationId xmlns:p14="http://schemas.microsoft.com/office/powerpoint/2010/main" val="2982558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cxnSp>
        <p:nvCxnSpPr>
          <p:cNvPr id="4" name="Straight Connector 3"/>
          <p:cNvCxnSpPr/>
          <p:nvPr userDrawn="1"/>
        </p:nvCxnSpPr>
        <p:spPr>
          <a:xfrm>
            <a:off x="457200" y="6405563"/>
            <a:ext cx="8228013"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8"/>
          <p:cNvSpPr txBox="1">
            <a:spLocks/>
          </p:cNvSpPr>
          <p:nvPr userDrawn="1"/>
        </p:nvSpPr>
        <p:spPr>
          <a:xfrm>
            <a:off x="6553200" y="6396038"/>
            <a:ext cx="2133600" cy="228600"/>
          </a:xfrm>
          <a:prstGeom prst="rect">
            <a:avLst/>
          </a:prstGeom>
          <a:ln>
            <a:noFill/>
          </a:ln>
        </p:spPr>
        <p:txBody>
          <a:bodyPr lIns="0" tIns="0" rIns="0" bIns="0" anchor="ctr"/>
          <a:lstStyle>
            <a:defPPr>
              <a:defRPr lang="en-US"/>
            </a:defPPr>
            <a:lvl1pPr marL="0" algn="l" defTabSz="457200" rtl="0" eaLnBrk="1" latinLnBrk="0" hangingPunct="1">
              <a:defRPr sz="1100" b="1" kern="1200">
                <a:solidFill>
                  <a:srgbClr val="777877"/>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02E482EB-1DEE-4251-83FF-0FBD45E2E8FD}" type="slidenum">
              <a:rPr lang="en-US" b="0" smtClean="0">
                <a:solidFill>
                  <a:srgbClr val="4F504F"/>
                </a:solidFill>
              </a:rPr>
              <a:pPr algn="r" fontAlgn="auto">
                <a:spcBef>
                  <a:spcPts val="0"/>
                </a:spcBef>
                <a:spcAft>
                  <a:spcPts val="0"/>
                </a:spcAft>
                <a:defRPr/>
              </a:pPr>
              <a:t>‹#›</a:t>
            </a:fld>
            <a:endParaRPr lang="en-US" b="0" dirty="0">
              <a:solidFill>
                <a:srgbClr val="4F504F"/>
              </a:solidFill>
            </a:endParaRPr>
          </a:p>
        </p:txBody>
      </p:sp>
      <p:pic>
        <p:nvPicPr>
          <p:cNvPr id="7" name="Picture 17" descr="BBT+tag_Shaded_194-[Convert"/>
          <p:cNvPicPr>
            <a:picLocks noChangeAspect="1" noChangeArrowheads="1"/>
          </p:cNvPicPr>
          <p:nvPr userDrawn="1"/>
        </p:nvPicPr>
        <p:blipFill>
          <a:blip r:embed="rId2"/>
          <a:srcRect t="25166"/>
          <a:stretch>
            <a:fillRect/>
          </a:stretch>
        </p:blipFill>
        <p:spPr bwMode="auto">
          <a:xfrm>
            <a:off x="7923213" y="401638"/>
            <a:ext cx="762000" cy="760412"/>
          </a:xfrm>
          <a:prstGeom prst="rect">
            <a:avLst/>
          </a:prstGeom>
          <a:noFill/>
          <a:ln w="9525">
            <a:noFill/>
            <a:miter lim="800000"/>
            <a:headEnd/>
            <a:tailEnd/>
          </a:ln>
        </p:spPr>
      </p:pic>
      <p:cxnSp>
        <p:nvCxnSpPr>
          <p:cNvPr id="8" name="Straight Connector 7"/>
          <p:cNvCxnSpPr/>
          <p:nvPr userDrawn="1"/>
        </p:nvCxnSpPr>
        <p:spPr>
          <a:xfrm>
            <a:off x="457200" y="1162050"/>
            <a:ext cx="7162800"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57199" y="685800"/>
            <a:ext cx="6400802" cy="493776"/>
          </a:xfrm>
        </p:spPr>
        <p:txBody>
          <a:bodyPr>
            <a:normAutofit/>
          </a:bodyPr>
          <a:lstStyle>
            <a:lvl1pPr>
              <a:defRPr sz="2400" b="0">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199" y="1600200"/>
            <a:ext cx="8228013" cy="4267200"/>
          </a:xfrm>
        </p:spPr>
        <p:txBody>
          <a:bodyPr>
            <a:noAutofit/>
          </a:bodyPr>
          <a:lstStyle>
            <a:lvl1pPr>
              <a:defRPr>
                <a:solidFill>
                  <a:srgbClr val="4F504F"/>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Picture/Chart with Caption">
    <p:spTree>
      <p:nvGrpSpPr>
        <p:cNvPr id="1" name=""/>
        <p:cNvGrpSpPr/>
        <p:nvPr/>
      </p:nvGrpSpPr>
      <p:grpSpPr>
        <a:xfrm>
          <a:off x="0" y="0"/>
          <a:ext cx="0" cy="0"/>
          <a:chOff x="0" y="0"/>
          <a:chExt cx="0" cy="0"/>
        </a:xfrm>
      </p:grpSpPr>
      <p:sp>
        <p:nvSpPr>
          <p:cNvPr id="5" name="Slide Number Placeholder 8"/>
          <p:cNvSpPr txBox="1">
            <a:spLocks/>
          </p:cNvSpPr>
          <p:nvPr userDrawn="1"/>
        </p:nvSpPr>
        <p:spPr>
          <a:xfrm>
            <a:off x="6553200" y="6396038"/>
            <a:ext cx="2133600" cy="228600"/>
          </a:xfrm>
          <a:prstGeom prst="rect">
            <a:avLst/>
          </a:prstGeom>
        </p:spPr>
        <p:txBody>
          <a:bodyPr lIns="0" tIns="0" rIns="0" bIns="0" anchor="ctr"/>
          <a:lstStyle>
            <a:defPPr>
              <a:defRPr lang="en-US"/>
            </a:defPPr>
            <a:lvl1pPr marL="0" algn="l" defTabSz="457200" rtl="0" eaLnBrk="1" latinLnBrk="0" hangingPunct="1">
              <a:defRPr sz="1100" b="1" kern="1200">
                <a:solidFill>
                  <a:srgbClr val="777877"/>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DE90F67C-590F-406C-BBE6-B5592ADE52A9}" type="slidenum">
              <a:rPr lang="en-US" b="0" smtClean="0">
                <a:solidFill>
                  <a:srgbClr val="4F504F"/>
                </a:solidFill>
              </a:rPr>
              <a:pPr algn="r" fontAlgn="auto">
                <a:spcBef>
                  <a:spcPts val="0"/>
                </a:spcBef>
                <a:spcAft>
                  <a:spcPts val="0"/>
                </a:spcAft>
                <a:defRPr/>
              </a:pPr>
              <a:t>‹#›</a:t>
            </a:fld>
            <a:endParaRPr lang="en-US" b="0" dirty="0">
              <a:solidFill>
                <a:srgbClr val="4F504F"/>
              </a:solidFill>
            </a:endParaRPr>
          </a:p>
        </p:txBody>
      </p:sp>
      <p:pic>
        <p:nvPicPr>
          <p:cNvPr id="6" name="Picture 17" descr="BBT+tag_Shaded_194-[Convert"/>
          <p:cNvPicPr>
            <a:picLocks noChangeAspect="1" noChangeArrowheads="1"/>
          </p:cNvPicPr>
          <p:nvPr userDrawn="1"/>
        </p:nvPicPr>
        <p:blipFill>
          <a:blip r:embed="rId2"/>
          <a:srcRect t="25166"/>
          <a:stretch>
            <a:fillRect/>
          </a:stretch>
        </p:blipFill>
        <p:spPr bwMode="auto">
          <a:xfrm>
            <a:off x="7923213" y="401638"/>
            <a:ext cx="762000" cy="760412"/>
          </a:xfrm>
          <a:prstGeom prst="rect">
            <a:avLst/>
          </a:prstGeom>
          <a:noFill/>
          <a:ln w="9525">
            <a:noFill/>
            <a:miter lim="800000"/>
            <a:headEnd/>
            <a:tailEnd/>
          </a:ln>
        </p:spPr>
      </p:pic>
      <p:cxnSp>
        <p:nvCxnSpPr>
          <p:cNvPr id="7" name="Straight Connector 6"/>
          <p:cNvCxnSpPr/>
          <p:nvPr userDrawn="1"/>
        </p:nvCxnSpPr>
        <p:spPr>
          <a:xfrm>
            <a:off x="457200" y="1162050"/>
            <a:ext cx="7162800"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457200" y="6405563"/>
            <a:ext cx="8228013"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sp>
        <p:nvSpPr>
          <p:cNvPr id="9" name="TextBox 7"/>
          <p:cNvSpPr txBox="1">
            <a:spLocks noChangeArrowheads="1"/>
          </p:cNvSpPr>
          <p:nvPr userDrawn="1"/>
        </p:nvSpPr>
        <p:spPr bwMode="auto">
          <a:xfrm>
            <a:off x="457200" y="6381750"/>
            <a:ext cx="2913063" cy="261938"/>
          </a:xfrm>
          <a:prstGeom prst="rect">
            <a:avLst/>
          </a:prstGeom>
          <a:noFill/>
          <a:ln w="9525">
            <a:noFill/>
            <a:miter lim="800000"/>
            <a:headEnd/>
            <a:tailEnd/>
          </a:ln>
        </p:spPr>
        <p:txBody>
          <a:bodyPr lIns="0">
            <a:spAutoFit/>
          </a:bodyPr>
          <a:lstStyle/>
          <a:p>
            <a:r>
              <a:rPr lang="en-US" sz="1100" i="1">
                <a:solidFill>
                  <a:srgbClr val="4F504F"/>
                </a:solidFill>
              </a:rPr>
              <a:t>Confidential – Internal Use Only</a:t>
            </a:r>
          </a:p>
        </p:txBody>
      </p:sp>
      <p:sp>
        <p:nvSpPr>
          <p:cNvPr id="3" name="Picture Placeholder 2"/>
          <p:cNvSpPr>
            <a:spLocks noGrp="1" noChangeAspect="1"/>
          </p:cNvSpPr>
          <p:nvPr>
            <p:ph type="pic" idx="1"/>
          </p:nvPr>
        </p:nvSpPr>
        <p:spPr>
          <a:xfrm>
            <a:off x="3941069" y="2009393"/>
            <a:ext cx="4744144" cy="3725794"/>
          </a:xfr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457199" y="3378200"/>
            <a:ext cx="2527301" cy="630428"/>
          </a:xfrm>
        </p:spPr>
        <p:txBody>
          <a:bodyPr/>
          <a:lstStyle>
            <a:lvl1pPr marL="0" indent="0" algn="l">
              <a:buNone/>
              <a:defRPr sz="1400">
                <a:solidFill>
                  <a:srgbClr val="4F504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Title 1"/>
          <p:cNvSpPr>
            <a:spLocks noGrp="1"/>
          </p:cNvSpPr>
          <p:nvPr>
            <p:ph type="title"/>
          </p:nvPr>
        </p:nvSpPr>
        <p:spPr>
          <a:xfrm>
            <a:off x="457199" y="689702"/>
            <a:ext cx="6400801" cy="496476"/>
          </a:xfrm>
        </p:spPr>
        <p:txBody>
          <a:bodyPr>
            <a:normAutofit/>
          </a:bodyPr>
          <a:lstStyle>
            <a:lvl1pPr>
              <a:defRPr sz="2400" b="0">
                <a:solidFill>
                  <a:schemeClr val="accent1"/>
                </a:solidFill>
              </a:defRPr>
            </a:lvl1pPr>
          </a:lstStyle>
          <a:p>
            <a:r>
              <a:rPr lang="en-US"/>
              <a:t>Click to edit Master title style</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wo Boxes of Copy">
    <p:spTree>
      <p:nvGrpSpPr>
        <p:cNvPr id="1" name=""/>
        <p:cNvGrpSpPr/>
        <p:nvPr/>
      </p:nvGrpSpPr>
      <p:grpSpPr>
        <a:xfrm>
          <a:off x="0" y="0"/>
          <a:ext cx="0" cy="0"/>
          <a:chOff x="0" y="0"/>
          <a:chExt cx="0" cy="0"/>
        </a:xfrm>
      </p:grpSpPr>
      <p:cxnSp>
        <p:nvCxnSpPr>
          <p:cNvPr id="5" name="Straight Connector 4"/>
          <p:cNvCxnSpPr/>
          <p:nvPr userDrawn="1"/>
        </p:nvCxnSpPr>
        <p:spPr>
          <a:xfrm>
            <a:off x="457200" y="6405563"/>
            <a:ext cx="8228013"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8"/>
          <p:cNvSpPr txBox="1">
            <a:spLocks/>
          </p:cNvSpPr>
          <p:nvPr userDrawn="1"/>
        </p:nvSpPr>
        <p:spPr>
          <a:xfrm>
            <a:off x="6553200" y="6396038"/>
            <a:ext cx="2133600" cy="228600"/>
          </a:xfrm>
          <a:prstGeom prst="rect">
            <a:avLst/>
          </a:prstGeom>
          <a:ln>
            <a:noFill/>
          </a:ln>
        </p:spPr>
        <p:txBody>
          <a:bodyPr lIns="0" tIns="0" rIns="0" bIns="0" anchor="ctr"/>
          <a:lstStyle>
            <a:defPPr>
              <a:defRPr lang="en-US"/>
            </a:defPPr>
            <a:lvl1pPr marL="0" algn="l" defTabSz="457200" rtl="0" eaLnBrk="1" latinLnBrk="0" hangingPunct="1">
              <a:defRPr sz="1100" b="1" kern="1200">
                <a:solidFill>
                  <a:srgbClr val="777877"/>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804E7BC3-740E-4A08-81C4-ED46EA55C023}" type="slidenum">
              <a:rPr lang="en-US" b="0" smtClean="0">
                <a:solidFill>
                  <a:srgbClr val="4F504F"/>
                </a:solidFill>
              </a:rPr>
              <a:pPr algn="r" fontAlgn="auto">
                <a:spcBef>
                  <a:spcPts val="0"/>
                </a:spcBef>
                <a:spcAft>
                  <a:spcPts val="0"/>
                </a:spcAft>
                <a:defRPr/>
              </a:pPr>
              <a:t>‹#›</a:t>
            </a:fld>
            <a:endParaRPr lang="en-US" b="0" dirty="0">
              <a:solidFill>
                <a:srgbClr val="4F504F"/>
              </a:solidFill>
            </a:endParaRPr>
          </a:p>
        </p:txBody>
      </p:sp>
      <p:sp>
        <p:nvSpPr>
          <p:cNvPr id="7" name="TextBox 5"/>
          <p:cNvSpPr txBox="1">
            <a:spLocks noChangeArrowheads="1"/>
          </p:cNvSpPr>
          <p:nvPr userDrawn="1"/>
        </p:nvSpPr>
        <p:spPr bwMode="auto">
          <a:xfrm>
            <a:off x="457200" y="6381750"/>
            <a:ext cx="2913063" cy="261938"/>
          </a:xfrm>
          <a:prstGeom prst="rect">
            <a:avLst/>
          </a:prstGeom>
          <a:noFill/>
          <a:ln w="9525">
            <a:noFill/>
            <a:miter lim="800000"/>
            <a:headEnd/>
            <a:tailEnd/>
          </a:ln>
        </p:spPr>
        <p:txBody>
          <a:bodyPr lIns="0">
            <a:spAutoFit/>
          </a:bodyPr>
          <a:lstStyle/>
          <a:p>
            <a:r>
              <a:rPr lang="en-US" sz="1100" i="1">
                <a:solidFill>
                  <a:srgbClr val="4F504F"/>
                </a:solidFill>
              </a:rPr>
              <a:t>Confidential – Internal Use Only</a:t>
            </a:r>
          </a:p>
        </p:txBody>
      </p:sp>
      <p:pic>
        <p:nvPicPr>
          <p:cNvPr id="8" name="Picture 17" descr="BBT+tag_Shaded_194-[Convert"/>
          <p:cNvPicPr>
            <a:picLocks noChangeAspect="1" noChangeArrowheads="1"/>
          </p:cNvPicPr>
          <p:nvPr userDrawn="1"/>
        </p:nvPicPr>
        <p:blipFill>
          <a:blip r:embed="rId2"/>
          <a:srcRect t="25166"/>
          <a:stretch>
            <a:fillRect/>
          </a:stretch>
        </p:blipFill>
        <p:spPr bwMode="auto">
          <a:xfrm>
            <a:off x="7923213" y="401638"/>
            <a:ext cx="762000" cy="760412"/>
          </a:xfrm>
          <a:prstGeom prst="rect">
            <a:avLst/>
          </a:prstGeom>
          <a:noFill/>
          <a:ln w="9525">
            <a:noFill/>
            <a:miter lim="800000"/>
            <a:headEnd/>
            <a:tailEnd/>
          </a:ln>
        </p:spPr>
      </p:pic>
      <p:cxnSp>
        <p:nvCxnSpPr>
          <p:cNvPr id="11" name="Straight Connector 10"/>
          <p:cNvCxnSpPr/>
          <p:nvPr userDrawn="1"/>
        </p:nvCxnSpPr>
        <p:spPr>
          <a:xfrm>
            <a:off x="457200" y="1162050"/>
            <a:ext cx="7162800"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9" name="Content Placeholder 2"/>
          <p:cNvSpPr>
            <a:spLocks noGrp="1"/>
          </p:cNvSpPr>
          <p:nvPr>
            <p:ph idx="1"/>
          </p:nvPr>
        </p:nvSpPr>
        <p:spPr>
          <a:xfrm>
            <a:off x="457199" y="1600200"/>
            <a:ext cx="3924301" cy="4267200"/>
          </a:xfrm>
        </p:spPr>
        <p:txBody>
          <a:bodyPr>
            <a:noAutofit/>
          </a:bodyPr>
          <a:lstStyle>
            <a:lvl1pPr>
              <a:defRPr>
                <a:solidFill>
                  <a:srgbClr val="4F504F"/>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1"/>
          </p:nvPr>
        </p:nvSpPr>
        <p:spPr>
          <a:xfrm>
            <a:off x="4760912" y="1600200"/>
            <a:ext cx="3924301" cy="4267200"/>
          </a:xfrm>
        </p:spPr>
        <p:txBody>
          <a:bodyPr>
            <a:noAutofit/>
          </a:bodyPr>
          <a:lstStyle>
            <a:lvl1pPr>
              <a:defRPr>
                <a:solidFill>
                  <a:srgbClr val="4F504F"/>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Picture one copy box">
    <p:spTree>
      <p:nvGrpSpPr>
        <p:cNvPr id="1" name=""/>
        <p:cNvGrpSpPr/>
        <p:nvPr/>
      </p:nvGrpSpPr>
      <p:grpSpPr>
        <a:xfrm>
          <a:off x="0" y="0"/>
          <a:ext cx="0" cy="0"/>
          <a:chOff x="0" y="0"/>
          <a:chExt cx="0" cy="0"/>
        </a:xfrm>
      </p:grpSpPr>
      <p:sp>
        <p:nvSpPr>
          <p:cNvPr id="5" name="Slide Number Placeholder 8"/>
          <p:cNvSpPr txBox="1">
            <a:spLocks/>
          </p:cNvSpPr>
          <p:nvPr userDrawn="1"/>
        </p:nvSpPr>
        <p:spPr>
          <a:xfrm>
            <a:off x="6553200" y="6396038"/>
            <a:ext cx="2133600" cy="228600"/>
          </a:xfrm>
          <a:prstGeom prst="rect">
            <a:avLst/>
          </a:prstGeom>
        </p:spPr>
        <p:txBody>
          <a:bodyPr lIns="0" tIns="0" rIns="0" bIns="0" anchor="ctr"/>
          <a:lstStyle>
            <a:defPPr>
              <a:defRPr lang="en-US"/>
            </a:defPPr>
            <a:lvl1pPr marL="0" algn="l" defTabSz="457200" rtl="0" eaLnBrk="1" latinLnBrk="0" hangingPunct="1">
              <a:defRPr sz="1100" b="1" kern="1200">
                <a:solidFill>
                  <a:srgbClr val="777877"/>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3A259763-810C-4740-A91F-E57A97904CB1}" type="slidenum">
              <a:rPr lang="en-US" b="0" smtClean="0">
                <a:solidFill>
                  <a:srgbClr val="4F504F"/>
                </a:solidFill>
              </a:rPr>
              <a:pPr algn="r" fontAlgn="auto">
                <a:spcBef>
                  <a:spcPts val="0"/>
                </a:spcBef>
                <a:spcAft>
                  <a:spcPts val="0"/>
                </a:spcAft>
                <a:defRPr/>
              </a:pPr>
              <a:t>‹#›</a:t>
            </a:fld>
            <a:endParaRPr lang="en-US" b="0" dirty="0">
              <a:solidFill>
                <a:srgbClr val="4F504F"/>
              </a:solidFill>
            </a:endParaRPr>
          </a:p>
        </p:txBody>
      </p:sp>
      <p:pic>
        <p:nvPicPr>
          <p:cNvPr id="6" name="Picture 17" descr="BBT+tag_Shaded_194-[Convert"/>
          <p:cNvPicPr>
            <a:picLocks noChangeAspect="1" noChangeArrowheads="1"/>
          </p:cNvPicPr>
          <p:nvPr userDrawn="1"/>
        </p:nvPicPr>
        <p:blipFill>
          <a:blip r:embed="rId2"/>
          <a:srcRect t="25166"/>
          <a:stretch>
            <a:fillRect/>
          </a:stretch>
        </p:blipFill>
        <p:spPr bwMode="auto">
          <a:xfrm>
            <a:off x="7923213" y="401638"/>
            <a:ext cx="762000" cy="760412"/>
          </a:xfrm>
          <a:prstGeom prst="rect">
            <a:avLst/>
          </a:prstGeom>
          <a:noFill/>
          <a:ln w="9525">
            <a:noFill/>
            <a:miter lim="800000"/>
            <a:headEnd/>
            <a:tailEnd/>
          </a:ln>
        </p:spPr>
      </p:pic>
      <p:cxnSp>
        <p:nvCxnSpPr>
          <p:cNvPr id="7" name="Straight Connector 6"/>
          <p:cNvCxnSpPr/>
          <p:nvPr userDrawn="1"/>
        </p:nvCxnSpPr>
        <p:spPr>
          <a:xfrm>
            <a:off x="457200" y="1162050"/>
            <a:ext cx="7162800"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a:off x="457200" y="6405563"/>
            <a:ext cx="8228013"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sp>
        <p:nvSpPr>
          <p:cNvPr id="11" name="TextBox 7"/>
          <p:cNvSpPr txBox="1">
            <a:spLocks noChangeArrowheads="1"/>
          </p:cNvSpPr>
          <p:nvPr userDrawn="1"/>
        </p:nvSpPr>
        <p:spPr bwMode="auto">
          <a:xfrm>
            <a:off x="457200" y="6381750"/>
            <a:ext cx="2913063" cy="261938"/>
          </a:xfrm>
          <a:prstGeom prst="rect">
            <a:avLst/>
          </a:prstGeom>
          <a:noFill/>
          <a:ln w="9525">
            <a:noFill/>
            <a:miter lim="800000"/>
            <a:headEnd/>
            <a:tailEnd/>
          </a:ln>
        </p:spPr>
        <p:txBody>
          <a:bodyPr lIns="0">
            <a:spAutoFit/>
          </a:bodyPr>
          <a:lstStyle/>
          <a:p>
            <a:r>
              <a:rPr lang="en-US" sz="1100" i="1">
                <a:solidFill>
                  <a:srgbClr val="4F504F"/>
                </a:solidFill>
              </a:rPr>
              <a:t>Confidential – Internal Use Only</a:t>
            </a:r>
          </a:p>
        </p:txBody>
      </p:sp>
      <p:sp>
        <p:nvSpPr>
          <p:cNvPr id="2" name="Title 1"/>
          <p:cNvSpPr>
            <a:spLocks noGrp="1"/>
          </p:cNvSpPr>
          <p:nvPr>
            <p:ph type="title"/>
          </p:nvPr>
        </p:nvSpPr>
        <p:spPr/>
        <p:txBody>
          <a:bodyPr/>
          <a:lstStyle/>
          <a:p>
            <a:r>
              <a:rPr lang="en-US" dirty="0"/>
              <a:t>Click to edit Master title style</a:t>
            </a:r>
          </a:p>
        </p:txBody>
      </p:sp>
      <p:sp>
        <p:nvSpPr>
          <p:cNvPr id="8" name="Picture Placeholder 2"/>
          <p:cNvSpPr>
            <a:spLocks noGrp="1" noChangeAspect="1"/>
          </p:cNvSpPr>
          <p:nvPr>
            <p:ph type="pic" idx="1"/>
          </p:nvPr>
        </p:nvSpPr>
        <p:spPr>
          <a:xfrm>
            <a:off x="4622799" y="1600200"/>
            <a:ext cx="4062413" cy="4267200"/>
          </a:xfr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Content Placeholder 2"/>
          <p:cNvSpPr>
            <a:spLocks noGrp="1"/>
          </p:cNvSpPr>
          <p:nvPr>
            <p:ph idx="10"/>
          </p:nvPr>
        </p:nvSpPr>
        <p:spPr>
          <a:xfrm>
            <a:off x="457199" y="1600200"/>
            <a:ext cx="3924301" cy="4267200"/>
          </a:xfrm>
        </p:spPr>
        <p:txBody>
          <a:bodyPr>
            <a:noAutofit/>
          </a:bodyPr>
          <a:lstStyle>
            <a:lvl1pPr>
              <a:defRPr>
                <a:solidFill>
                  <a:srgbClr val="4F504F"/>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8" name="Straight Connector 7">
            <a:extLst>
              <a:ext uri="{FF2B5EF4-FFF2-40B4-BE49-F238E27FC236}">
                <a16:creationId xmlns:a16="http://schemas.microsoft.com/office/drawing/2014/main" id="{5EE9A274-21AF-43CB-9AD1-4C688C68BEFF}"/>
              </a:ext>
            </a:extLst>
          </p:cNvPr>
          <p:cNvCxnSpPr/>
          <p:nvPr userDrawn="1"/>
        </p:nvCxnSpPr>
        <p:spPr>
          <a:xfrm>
            <a:off x="457200" y="1162050"/>
            <a:ext cx="7162800" cy="0"/>
          </a:xfrm>
          <a:prstGeom prst="line">
            <a:avLst/>
          </a:prstGeom>
          <a:ln w="6350" cmpd="sng">
            <a:solidFill>
              <a:srgbClr val="4F504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044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4429460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963175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03479475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5630849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5988509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756730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8A87A34-81AB-432B-8DAE-1953F412C126}" type="datetimeFigureOut">
              <a:rPr lang="en-US" dirty="0"/>
              <a:pPr/>
              <a:t>9/28/2022</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82325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8">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9/28/2022</a:t>
            </a:fld>
            <a:endParaRPr lang="en-US" dirty="0"/>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pic>
        <p:nvPicPr>
          <p:cNvPr id="11" name="Picture 10" descr="RMA3YEAR.jpg">
            <a:extLst>
              <a:ext uri="{FF2B5EF4-FFF2-40B4-BE49-F238E27FC236}">
                <a16:creationId xmlns:a16="http://schemas.microsoft.com/office/drawing/2014/main" id="{90C95DB7-F4FE-40DB-9488-60A8B5BEEE5B}"/>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56967125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695" r:id="rId12"/>
    <p:sldLayoutId id="2147483696" r:id="rId13"/>
    <p:sldLayoutId id="2147483697" r:id="rId14"/>
    <p:sldLayoutId id="2147483698" r:id="rId15"/>
    <p:sldLayoutId id="2147483686" r:id="rId16"/>
  </p:sldLayoutIdLst>
  <p:hf hdr="0" ftr="0" dt="0"/>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p:cNvSpPr>
            <a:spLocks noGrp="1"/>
          </p:cNvSpPr>
          <p:nvPr>
            <p:ph type="ctrTitle"/>
          </p:nvPr>
        </p:nvSpPr>
        <p:spPr>
          <a:xfrm>
            <a:off x="855133" y="1424539"/>
            <a:ext cx="7874000" cy="2309261"/>
          </a:xfrm>
        </p:spPr>
        <p:txBody>
          <a:bodyPr>
            <a:normAutofit fontScale="90000"/>
          </a:bodyPr>
          <a:lstStyle/>
          <a:p>
            <a:r>
              <a:rPr lang="en-US" sz="4400" b="1" dirty="0">
                <a:ea typeface="Arial Narrow" pitchFamily="34" charset="0"/>
                <a:cs typeface="Arial Narrow" pitchFamily="34" charset="0"/>
              </a:rPr>
              <a:t>Case Study:</a:t>
            </a:r>
            <a:br>
              <a:rPr lang="en-US" sz="4400" b="1" dirty="0">
                <a:ea typeface="Arial Narrow" pitchFamily="34" charset="0"/>
                <a:cs typeface="Arial Narrow" pitchFamily="34" charset="0"/>
              </a:rPr>
            </a:br>
            <a:br>
              <a:rPr lang="en-US" sz="4400" b="1" dirty="0">
                <a:ea typeface="Arial Narrow" pitchFamily="34" charset="0"/>
                <a:cs typeface="Arial Narrow" pitchFamily="34" charset="0"/>
              </a:rPr>
            </a:br>
            <a:br>
              <a:rPr lang="en-US" sz="4400" b="1" dirty="0">
                <a:ea typeface="Arial Narrow" pitchFamily="34" charset="0"/>
                <a:cs typeface="Arial Narrow" pitchFamily="34" charset="0"/>
              </a:rPr>
            </a:br>
            <a:r>
              <a:rPr lang="en-US" sz="6000" b="1" dirty="0">
                <a:ea typeface="Arial Narrow" pitchFamily="34" charset="0"/>
                <a:cs typeface="Arial Narrow" pitchFamily="34" charset="0"/>
              </a:rPr>
              <a:t>Diner LLC</a:t>
            </a:r>
          </a:p>
        </p:txBody>
      </p:sp>
      <p:sp>
        <p:nvSpPr>
          <p:cNvPr id="14339" name="Subtitle 2"/>
          <p:cNvSpPr>
            <a:spLocks noGrp="1"/>
          </p:cNvSpPr>
          <p:nvPr>
            <p:ph type="subTitle" idx="1"/>
          </p:nvPr>
        </p:nvSpPr>
        <p:spPr>
          <a:xfrm>
            <a:off x="914400" y="4295775"/>
            <a:ext cx="7315200" cy="938213"/>
          </a:xfrm>
        </p:spPr>
        <p:txBody>
          <a:bodyPr/>
          <a:lstStyle/>
          <a:p>
            <a:endParaRPr lang="en-US" dirty="0">
              <a:cs typeface="Arial" pitchFamily="34" charset="0"/>
            </a:endParaRPr>
          </a:p>
        </p:txBody>
      </p:sp>
      <p:pic>
        <p:nvPicPr>
          <p:cNvPr id="3" name="Picture 2" descr="Rows of white dishes on shelf in restaurant kitchen">
            <a:extLst>
              <a:ext uri="{FF2B5EF4-FFF2-40B4-BE49-F238E27FC236}">
                <a16:creationId xmlns:a16="http://schemas.microsoft.com/office/drawing/2014/main" id="{CA32C090-EB01-43A8-8C69-F24FEF274D17}"/>
              </a:ext>
            </a:extLst>
          </p:cNvPr>
          <p:cNvPicPr>
            <a:picLocks noChangeAspect="1"/>
          </p:cNvPicPr>
          <p:nvPr/>
        </p:nvPicPr>
        <p:blipFill>
          <a:blip r:embed="rId2"/>
          <a:stretch>
            <a:fillRect/>
          </a:stretch>
        </p:blipFill>
        <p:spPr>
          <a:xfrm>
            <a:off x="855132" y="3877732"/>
            <a:ext cx="7763935" cy="25992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391809"/>
            <a:ext cx="6571343" cy="1049235"/>
          </a:xfrm>
        </p:spPr>
        <p:txBody>
          <a:bodyPr/>
          <a:lstStyle/>
          <a:p>
            <a:r>
              <a:rPr lang="en-US" dirty="0"/>
              <a:t>Outlook</a:t>
            </a:r>
          </a:p>
        </p:txBody>
      </p:sp>
      <p:sp>
        <p:nvSpPr>
          <p:cNvPr id="3" name="Content Placeholder 2"/>
          <p:cNvSpPr>
            <a:spLocks noGrp="1"/>
          </p:cNvSpPr>
          <p:nvPr>
            <p:ph idx="1"/>
          </p:nvPr>
        </p:nvSpPr>
        <p:spPr>
          <a:xfrm>
            <a:off x="254000" y="1166876"/>
            <a:ext cx="8431212" cy="4267200"/>
          </a:xfrm>
        </p:spPr>
        <p:txBody>
          <a:bodyPr>
            <a:normAutofit fontScale="40000" lnSpcReduction="20000"/>
          </a:bodyPr>
          <a:lstStyle/>
          <a:p>
            <a:pPr marL="0" indent="0">
              <a:spcAft>
                <a:spcPts val="600"/>
              </a:spcAft>
              <a:buNone/>
            </a:pPr>
            <a:r>
              <a:rPr lang="en-US" sz="1800" b="1" u="sng" dirty="0"/>
              <a:t>Factor</a:t>
            </a:r>
            <a:r>
              <a:rPr lang="en-US" sz="1800" b="1" dirty="0"/>
              <a:t>								</a:t>
            </a:r>
            <a:r>
              <a:rPr lang="en-US" sz="1800" b="1" u="sng" dirty="0"/>
              <a:t>Positive</a:t>
            </a:r>
            <a:r>
              <a:rPr lang="en-US" sz="1800" b="1" dirty="0"/>
              <a:t>	  </a:t>
            </a:r>
            <a:r>
              <a:rPr lang="en-US" sz="1800" b="1" u="sng" dirty="0"/>
              <a:t>Neutral</a:t>
            </a:r>
            <a:r>
              <a:rPr lang="en-US" sz="1800" b="1" dirty="0"/>
              <a:t>	</a:t>
            </a:r>
            <a:r>
              <a:rPr lang="en-US" sz="1800" b="1" u="sng" dirty="0"/>
              <a:t>Negative</a:t>
            </a:r>
          </a:p>
          <a:p>
            <a:pPr marL="0" indent="0">
              <a:spcAft>
                <a:spcPts val="600"/>
              </a:spcAft>
              <a:buNone/>
            </a:pPr>
            <a:r>
              <a:rPr lang="en-US" dirty="0"/>
              <a:t>Cash Flow</a:t>
            </a:r>
          </a:p>
          <a:p>
            <a:pPr marL="0" indent="0">
              <a:spcAft>
                <a:spcPts val="400"/>
              </a:spcAft>
              <a:buNone/>
            </a:pPr>
            <a:r>
              <a:rPr lang="en-US" dirty="0"/>
              <a:t>Loss Potential</a:t>
            </a:r>
          </a:p>
          <a:p>
            <a:pPr marL="0" indent="0">
              <a:spcAft>
                <a:spcPts val="400"/>
              </a:spcAft>
              <a:buNone/>
            </a:pPr>
            <a:r>
              <a:rPr lang="en-US" dirty="0"/>
              <a:t>Bankruptcy Potential</a:t>
            </a:r>
          </a:p>
          <a:p>
            <a:pPr marL="0" indent="0">
              <a:spcAft>
                <a:spcPts val="400"/>
              </a:spcAft>
              <a:buNone/>
            </a:pPr>
            <a:r>
              <a:rPr lang="en-US" dirty="0"/>
              <a:t>Fraud Potential</a:t>
            </a:r>
          </a:p>
          <a:p>
            <a:pPr marL="0" indent="0">
              <a:spcAft>
                <a:spcPts val="400"/>
              </a:spcAft>
              <a:buNone/>
            </a:pPr>
            <a:r>
              <a:rPr lang="en-US" dirty="0"/>
              <a:t>Non Accrual Status</a:t>
            </a:r>
          </a:p>
          <a:p>
            <a:pPr marL="0" indent="0">
              <a:spcAft>
                <a:spcPts val="400"/>
              </a:spcAft>
              <a:buNone/>
            </a:pPr>
            <a:r>
              <a:rPr lang="en-US" dirty="0"/>
              <a:t>Leverage</a:t>
            </a:r>
          </a:p>
          <a:p>
            <a:pPr marL="0" indent="0">
              <a:spcAft>
                <a:spcPts val="400"/>
              </a:spcAft>
              <a:buNone/>
            </a:pPr>
            <a:r>
              <a:rPr lang="en-US" dirty="0"/>
              <a:t>Management Deficiencies</a:t>
            </a:r>
          </a:p>
          <a:p>
            <a:pPr marL="0" indent="0">
              <a:spcAft>
                <a:spcPts val="400"/>
              </a:spcAft>
              <a:buNone/>
            </a:pPr>
            <a:r>
              <a:rPr lang="en-US" dirty="0"/>
              <a:t>Industry Trends</a:t>
            </a:r>
          </a:p>
          <a:p>
            <a:pPr marL="0" indent="0">
              <a:spcAft>
                <a:spcPts val="400"/>
              </a:spcAft>
              <a:buNone/>
            </a:pPr>
            <a:r>
              <a:rPr lang="en-US" dirty="0"/>
              <a:t>Company Trends</a:t>
            </a:r>
          </a:p>
          <a:p>
            <a:pPr marL="0" indent="0">
              <a:spcAft>
                <a:spcPts val="400"/>
              </a:spcAft>
              <a:buNone/>
            </a:pPr>
            <a:r>
              <a:rPr lang="en-US" dirty="0"/>
              <a:t>Loan Structure</a:t>
            </a:r>
          </a:p>
          <a:p>
            <a:pPr marL="0" indent="0">
              <a:spcAft>
                <a:spcPts val="400"/>
              </a:spcAft>
              <a:buNone/>
            </a:pPr>
            <a:r>
              <a:rPr lang="en-US" dirty="0"/>
              <a:t>Borrower/Guarantor Cooperation</a:t>
            </a:r>
          </a:p>
          <a:p>
            <a:pPr marL="0" indent="0">
              <a:spcAft>
                <a:spcPts val="400"/>
              </a:spcAft>
              <a:buNone/>
            </a:pPr>
            <a:r>
              <a:rPr lang="en-US" dirty="0"/>
              <a:t>Time to Resolve</a:t>
            </a:r>
          </a:p>
          <a:p>
            <a:pPr marL="0" indent="0">
              <a:buNone/>
            </a:pPr>
            <a:endParaRPr lang="en-US" sz="1800" dirty="0"/>
          </a:p>
        </p:txBody>
      </p:sp>
    </p:spTree>
    <p:extLst>
      <p:ext uri="{BB962C8B-B14F-4D97-AF65-F5344CB8AC3E}">
        <p14:creationId xmlns:p14="http://schemas.microsoft.com/office/powerpoint/2010/main" val="4186894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143040"/>
            <a:ext cx="6571343" cy="1049235"/>
          </a:xfrm>
        </p:spPr>
        <p:txBody>
          <a:bodyPr/>
          <a:lstStyle/>
          <a:p>
            <a:r>
              <a:rPr lang="en-US" dirty="0"/>
              <a:t>Outlook</a:t>
            </a:r>
          </a:p>
        </p:txBody>
      </p:sp>
      <p:sp>
        <p:nvSpPr>
          <p:cNvPr id="3" name="Content Placeholder 2"/>
          <p:cNvSpPr>
            <a:spLocks noGrp="1"/>
          </p:cNvSpPr>
          <p:nvPr>
            <p:ph idx="1"/>
          </p:nvPr>
        </p:nvSpPr>
        <p:spPr>
          <a:xfrm>
            <a:off x="533400" y="1192275"/>
            <a:ext cx="8315632" cy="4835991"/>
          </a:xfrm>
        </p:spPr>
        <p:txBody>
          <a:bodyPr>
            <a:normAutofit fontScale="92500" lnSpcReduction="10000"/>
          </a:bodyPr>
          <a:lstStyle/>
          <a:p>
            <a:pPr marL="0" indent="0">
              <a:spcAft>
                <a:spcPts val="600"/>
              </a:spcAft>
              <a:buNone/>
            </a:pPr>
            <a:r>
              <a:rPr lang="en-US" sz="1200" b="1" u="sng" dirty="0"/>
              <a:t>Factor</a:t>
            </a:r>
            <a:r>
              <a:rPr lang="en-US" sz="1200" b="1" dirty="0"/>
              <a:t>							 </a:t>
            </a:r>
            <a:r>
              <a:rPr lang="en-US" sz="1200" b="1" u="sng" dirty="0"/>
              <a:t>Positive</a:t>
            </a:r>
            <a:r>
              <a:rPr lang="en-US" sz="1200" b="1" dirty="0"/>
              <a:t>	         </a:t>
            </a:r>
            <a:r>
              <a:rPr lang="en-US" sz="1200" b="1" u="sng" dirty="0"/>
              <a:t>Neutral</a:t>
            </a:r>
            <a:r>
              <a:rPr lang="en-US" sz="1200" b="1" dirty="0"/>
              <a:t>	               </a:t>
            </a:r>
            <a:r>
              <a:rPr lang="en-US" sz="1200" b="1" u="sng" dirty="0"/>
              <a:t>Negative</a:t>
            </a:r>
          </a:p>
          <a:p>
            <a:pPr marL="0" indent="0">
              <a:spcAft>
                <a:spcPts val="600"/>
              </a:spcAft>
              <a:buNone/>
            </a:pPr>
            <a:r>
              <a:rPr lang="en-US" sz="1200" dirty="0"/>
              <a:t>Cash Flow											X</a:t>
            </a:r>
          </a:p>
          <a:p>
            <a:pPr marL="0" indent="0">
              <a:spcAft>
                <a:spcPts val="400"/>
              </a:spcAft>
              <a:buNone/>
            </a:pPr>
            <a:r>
              <a:rPr lang="en-US" sz="1200" dirty="0"/>
              <a:t>Loss Potential										X</a:t>
            </a:r>
          </a:p>
          <a:p>
            <a:pPr marL="0" indent="0">
              <a:spcAft>
                <a:spcPts val="400"/>
              </a:spcAft>
              <a:buNone/>
            </a:pPr>
            <a:r>
              <a:rPr lang="en-US" sz="1200" dirty="0"/>
              <a:t>Bankruptcy Potential										X</a:t>
            </a:r>
          </a:p>
          <a:p>
            <a:pPr marL="0" indent="0">
              <a:spcAft>
                <a:spcPts val="400"/>
              </a:spcAft>
              <a:buNone/>
            </a:pPr>
            <a:r>
              <a:rPr lang="en-US" sz="1200" dirty="0"/>
              <a:t>Fraud Potential										X</a:t>
            </a:r>
          </a:p>
          <a:p>
            <a:pPr marL="0" indent="0">
              <a:spcAft>
                <a:spcPts val="400"/>
              </a:spcAft>
              <a:buNone/>
            </a:pPr>
            <a:r>
              <a:rPr lang="en-US" sz="1200" dirty="0"/>
              <a:t>Non Accrual Status	   									X</a:t>
            </a:r>
          </a:p>
          <a:p>
            <a:pPr marL="0" indent="0">
              <a:spcAft>
                <a:spcPts val="400"/>
              </a:spcAft>
              <a:buNone/>
            </a:pPr>
            <a:r>
              <a:rPr lang="en-US" sz="1200" dirty="0"/>
              <a:t>Leverage											X</a:t>
            </a:r>
          </a:p>
          <a:p>
            <a:pPr marL="0" indent="0">
              <a:spcAft>
                <a:spcPts val="400"/>
              </a:spcAft>
              <a:buNone/>
            </a:pPr>
            <a:r>
              <a:rPr lang="en-US" sz="1200" dirty="0"/>
              <a:t>Management Deficiencies									X</a:t>
            </a:r>
          </a:p>
          <a:p>
            <a:pPr marL="0" indent="0">
              <a:spcAft>
                <a:spcPts val="400"/>
              </a:spcAft>
              <a:buNone/>
            </a:pPr>
            <a:r>
              <a:rPr lang="en-US" sz="1200" dirty="0"/>
              <a:t>Industry Trends								X</a:t>
            </a:r>
          </a:p>
          <a:p>
            <a:pPr marL="0" indent="0">
              <a:spcAft>
                <a:spcPts val="400"/>
              </a:spcAft>
              <a:buNone/>
            </a:pPr>
            <a:r>
              <a:rPr lang="en-US" sz="1200" dirty="0"/>
              <a:t>Company Trends										X</a:t>
            </a:r>
          </a:p>
          <a:p>
            <a:pPr marL="0" indent="0">
              <a:spcAft>
                <a:spcPts val="400"/>
              </a:spcAft>
              <a:buNone/>
            </a:pPr>
            <a:r>
              <a:rPr lang="en-US" sz="1200" dirty="0"/>
              <a:t>Loan Structure							X</a:t>
            </a:r>
          </a:p>
          <a:p>
            <a:pPr marL="0" indent="0">
              <a:spcAft>
                <a:spcPts val="400"/>
              </a:spcAft>
              <a:buNone/>
            </a:pPr>
            <a:r>
              <a:rPr lang="en-US" sz="1200" dirty="0"/>
              <a:t>Borrower/Guarantor Cooperation									X</a:t>
            </a:r>
          </a:p>
          <a:p>
            <a:pPr marL="0" indent="0">
              <a:spcAft>
                <a:spcPts val="400"/>
              </a:spcAft>
              <a:buNone/>
            </a:pPr>
            <a:r>
              <a:rPr lang="en-US" sz="1200" dirty="0"/>
              <a:t>Time to Resolve										X</a:t>
            </a:r>
          </a:p>
          <a:p>
            <a:pPr marL="0" indent="0">
              <a:buNone/>
            </a:pPr>
            <a:endParaRPr lang="en-US" sz="1200" dirty="0"/>
          </a:p>
        </p:txBody>
      </p:sp>
    </p:spTree>
    <p:extLst>
      <p:ext uri="{BB962C8B-B14F-4D97-AF65-F5344CB8AC3E}">
        <p14:creationId xmlns:p14="http://schemas.microsoft.com/office/powerpoint/2010/main" val="796668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Outlook</a:t>
            </a:r>
          </a:p>
        </p:txBody>
      </p:sp>
      <p:sp>
        <p:nvSpPr>
          <p:cNvPr id="3" name="Content Placeholder 2"/>
          <p:cNvSpPr>
            <a:spLocks noGrp="1"/>
          </p:cNvSpPr>
          <p:nvPr>
            <p:ph idx="1"/>
          </p:nvPr>
        </p:nvSpPr>
        <p:spPr/>
        <p:txBody>
          <a:bodyPr/>
          <a:lstStyle/>
          <a:p>
            <a:pPr marL="0" indent="0" algn="ctr">
              <a:buNone/>
            </a:pPr>
            <a:r>
              <a:rPr lang="en-US" sz="2800" dirty="0"/>
              <a:t>Overriding Factors?</a:t>
            </a:r>
          </a:p>
          <a:p>
            <a:pPr marL="0" indent="0" algn="ctr">
              <a:buNone/>
            </a:pPr>
            <a:endParaRPr lang="en-US" sz="2800" dirty="0"/>
          </a:p>
          <a:p>
            <a:pPr marL="0" indent="0" algn="ctr">
              <a:buNone/>
            </a:pPr>
            <a:endParaRPr lang="en-US" sz="2800" dirty="0"/>
          </a:p>
          <a:p>
            <a:pPr marL="0" indent="0" algn="ctr">
              <a:buNone/>
            </a:pPr>
            <a:r>
              <a:rPr lang="en-US" sz="2800" dirty="0"/>
              <a:t>Final Outlook Assessment?</a:t>
            </a:r>
          </a:p>
        </p:txBody>
      </p:sp>
    </p:spTree>
    <p:extLst>
      <p:ext uri="{BB962C8B-B14F-4D97-AF65-F5344CB8AC3E}">
        <p14:creationId xmlns:p14="http://schemas.microsoft.com/office/powerpoint/2010/main" val="2755282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Outlook</a:t>
            </a:r>
          </a:p>
        </p:txBody>
      </p:sp>
      <p:sp>
        <p:nvSpPr>
          <p:cNvPr id="3" name="Content Placeholder 2"/>
          <p:cNvSpPr>
            <a:spLocks noGrp="1"/>
          </p:cNvSpPr>
          <p:nvPr>
            <p:ph idx="1"/>
          </p:nvPr>
        </p:nvSpPr>
        <p:spPr/>
        <p:txBody>
          <a:bodyPr>
            <a:normAutofit fontScale="92500" lnSpcReduction="10000"/>
          </a:bodyPr>
          <a:lstStyle/>
          <a:p>
            <a:pPr marL="0" indent="0" algn="ctr">
              <a:buNone/>
            </a:pPr>
            <a:r>
              <a:rPr lang="en-US" sz="2800" dirty="0"/>
              <a:t>Overriding Factors?</a:t>
            </a:r>
          </a:p>
          <a:p>
            <a:pPr marL="0" indent="0" algn="ctr">
              <a:buNone/>
            </a:pPr>
            <a:r>
              <a:rPr lang="en-US" sz="2000" dirty="0"/>
              <a:t>Fraud</a:t>
            </a:r>
          </a:p>
          <a:p>
            <a:pPr marL="0" indent="0" algn="ctr">
              <a:buNone/>
            </a:pPr>
            <a:r>
              <a:rPr lang="en-US" sz="2000" dirty="0"/>
              <a:t>Uncooperative Borrower</a:t>
            </a:r>
          </a:p>
          <a:p>
            <a:pPr marL="0" indent="0" algn="ctr">
              <a:buNone/>
            </a:pPr>
            <a:r>
              <a:rPr lang="en-US" sz="2000" dirty="0"/>
              <a:t>Negative Cash Flow</a:t>
            </a:r>
          </a:p>
          <a:p>
            <a:pPr marL="0" indent="0" algn="ctr">
              <a:buNone/>
            </a:pPr>
            <a:endParaRPr lang="en-US" sz="2200" dirty="0"/>
          </a:p>
          <a:p>
            <a:pPr marL="0" indent="0" algn="ctr">
              <a:buNone/>
            </a:pPr>
            <a:r>
              <a:rPr lang="en-US" sz="2800" dirty="0"/>
              <a:t>Final Outlook Assessment?</a:t>
            </a:r>
          </a:p>
          <a:p>
            <a:pPr marL="0" indent="0" algn="ctr">
              <a:buNone/>
            </a:pPr>
            <a:r>
              <a:rPr lang="en-US" sz="2000" dirty="0"/>
              <a:t>Negative</a:t>
            </a:r>
          </a:p>
        </p:txBody>
      </p:sp>
    </p:spTree>
    <p:extLst>
      <p:ext uri="{BB962C8B-B14F-4D97-AF65-F5344CB8AC3E}">
        <p14:creationId xmlns:p14="http://schemas.microsoft.com/office/powerpoint/2010/main" val="965035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Strategy</a:t>
            </a:r>
          </a:p>
        </p:txBody>
      </p:sp>
      <p:sp>
        <p:nvSpPr>
          <p:cNvPr id="3" name="Content Placeholder 2"/>
          <p:cNvSpPr>
            <a:spLocks noGrp="1"/>
          </p:cNvSpPr>
          <p:nvPr>
            <p:ph idx="1"/>
          </p:nvPr>
        </p:nvSpPr>
        <p:spPr/>
        <p:txBody>
          <a:bodyPr/>
          <a:lstStyle/>
          <a:p>
            <a:pPr marL="0" indent="0" algn="ctr">
              <a:buNone/>
            </a:pPr>
            <a:r>
              <a:rPr lang="en-US" sz="2800" dirty="0"/>
              <a:t>What is your workout strategy?</a:t>
            </a:r>
          </a:p>
          <a:p>
            <a:pPr marL="0" indent="0" algn="ctr">
              <a:buNone/>
            </a:pPr>
            <a:endParaRPr lang="en-US" sz="2800" dirty="0"/>
          </a:p>
          <a:p>
            <a:pPr marL="0" indent="0" algn="ctr">
              <a:buNone/>
            </a:pPr>
            <a:r>
              <a:rPr lang="en-US" sz="2800" dirty="0"/>
              <a:t>Why?</a:t>
            </a:r>
          </a:p>
        </p:txBody>
      </p:sp>
    </p:spTree>
    <p:extLst>
      <p:ext uri="{BB962C8B-B14F-4D97-AF65-F5344CB8AC3E}">
        <p14:creationId xmlns:p14="http://schemas.microsoft.com/office/powerpoint/2010/main" val="4089002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Strategy</a:t>
            </a:r>
          </a:p>
        </p:txBody>
      </p:sp>
      <p:sp>
        <p:nvSpPr>
          <p:cNvPr id="3" name="Content Placeholder 2"/>
          <p:cNvSpPr>
            <a:spLocks noGrp="1"/>
          </p:cNvSpPr>
          <p:nvPr>
            <p:ph idx="1"/>
          </p:nvPr>
        </p:nvSpPr>
        <p:spPr/>
        <p:txBody>
          <a:bodyPr/>
          <a:lstStyle/>
          <a:p>
            <a:pPr marL="0" indent="0" algn="ctr">
              <a:buNone/>
            </a:pPr>
            <a:r>
              <a:rPr lang="en-US" sz="2800" dirty="0"/>
              <a:t>What is your workout strategy?</a:t>
            </a:r>
          </a:p>
          <a:p>
            <a:pPr marL="0" indent="0" algn="ctr">
              <a:buNone/>
            </a:pPr>
            <a:r>
              <a:rPr lang="en-US" sz="2400" dirty="0"/>
              <a:t>Hard Out</a:t>
            </a:r>
          </a:p>
          <a:p>
            <a:pPr marL="0" indent="0" algn="ctr">
              <a:buNone/>
            </a:pPr>
            <a:endParaRPr lang="en-US" sz="2800" dirty="0"/>
          </a:p>
          <a:p>
            <a:pPr marL="0" indent="0" algn="ctr">
              <a:buNone/>
            </a:pPr>
            <a:r>
              <a:rPr lang="en-US" sz="2800" dirty="0"/>
              <a:t>Why?</a:t>
            </a:r>
          </a:p>
        </p:txBody>
      </p:sp>
    </p:spTree>
    <p:extLst>
      <p:ext uri="{BB962C8B-B14F-4D97-AF65-F5344CB8AC3E}">
        <p14:creationId xmlns:p14="http://schemas.microsoft.com/office/powerpoint/2010/main" val="1697888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p:txBody>
          <a:bodyPr>
            <a:normAutofit lnSpcReduction="10000"/>
          </a:bodyPr>
          <a:lstStyle/>
          <a:p>
            <a:pPr>
              <a:lnSpc>
                <a:spcPct val="150000"/>
              </a:lnSpc>
              <a:spcAft>
                <a:spcPts val="600"/>
              </a:spcAft>
            </a:pPr>
            <a:r>
              <a:rPr lang="en-US" sz="1800" dirty="0"/>
              <a:t>In formulating the workout plan for this borrower, several options can be considered:</a:t>
            </a:r>
          </a:p>
          <a:p>
            <a:pPr lvl="1">
              <a:lnSpc>
                <a:spcPct val="150000"/>
              </a:lnSpc>
            </a:pPr>
            <a:r>
              <a:rPr lang="en-US" sz="1600" dirty="0"/>
              <a:t>Foreclosure</a:t>
            </a:r>
          </a:p>
          <a:p>
            <a:pPr lvl="1">
              <a:lnSpc>
                <a:spcPct val="150000"/>
              </a:lnSpc>
            </a:pPr>
            <a:r>
              <a:rPr lang="en-US" sz="1600" dirty="0"/>
              <a:t>Deeds-in-Lieu of Foreclosure</a:t>
            </a:r>
          </a:p>
          <a:p>
            <a:pPr lvl="1">
              <a:lnSpc>
                <a:spcPct val="150000"/>
              </a:lnSpc>
            </a:pPr>
            <a:r>
              <a:rPr lang="en-US" sz="1600" dirty="0"/>
              <a:t>Discounted Pay-off</a:t>
            </a:r>
          </a:p>
          <a:p>
            <a:pPr lvl="1">
              <a:lnSpc>
                <a:spcPct val="150000"/>
              </a:lnSpc>
            </a:pPr>
            <a:r>
              <a:rPr lang="en-US" sz="1600" dirty="0"/>
              <a:t>Short Sale</a:t>
            </a:r>
          </a:p>
          <a:p>
            <a:pPr lvl="1">
              <a:lnSpc>
                <a:spcPct val="150000"/>
              </a:lnSpc>
            </a:pPr>
            <a:r>
              <a:rPr lang="en-US" sz="1600" dirty="0"/>
              <a:t>Note Sale</a:t>
            </a:r>
          </a:p>
          <a:p>
            <a:pPr lvl="1">
              <a:lnSpc>
                <a:spcPct val="150000"/>
              </a:lnSpc>
            </a:pPr>
            <a:r>
              <a:rPr lang="en-US" sz="1600" dirty="0"/>
              <a:t>Potential Other Resolutions</a:t>
            </a:r>
          </a:p>
        </p:txBody>
      </p:sp>
    </p:spTree>
    <p:extLst>
      <p:ext uri="{BB962C8B-B14F-4D97-AF65-F5344CB8AC3E}">
        <p14:creationId xmlns:p14="http://schemas.microsoft.com/office/powerpoint/2010/main" val="3517664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a:xfrm>
            <a:off x="2044700" y="1308100"/>
            <a:ext cx="6640512" cy="4267200"/>
          </a:xfrm>
        </p:spPr>
        <p:txBody>
          <a:bodyPr>
            <a:normAutofit fontScale="85000" lnSpcReduction="20000"/>
          </a:bodyPr>
          <a:lstStyle/>
          <a:p>
            <a:pPr>
              <a:spcAft>
                <a:spcPts val="600"/>
              </a:spcAft>
            </a:pPr>
            <a:r>
              <a:rPr lang="en-US" sz="2000" dirty="0"/>
              <a:t>In formulating the workout plan for this relationship, several options can be considered:</a:t>
            </a:r>
          </a:p>
          <a:p>
            <a:pPr lvl="1"/>
            <a:r>
              <a:rPr lang="en-US" sz="1600" dirty="0"/>
              <a:t>Foreclosure</a:t>
            </a:r>
          </a:p>
          <a:p>
            <a:pPr lvl="2"/>
            <a:r>
              <a:rPr lang="en-US" sz="1400" dirty="0"/>
              <a:t>Estimated time to foreclose – 4 months</a:t>
            </a:r>
          </a:p>
          <a:p>
            <a:pPr lvl="2">
              <a:spcAft>
                <a:spcPts val="600"/>
              </a:spcAft>
            </a:pPr>
            <a:r>
              <a:rPr lang="en-US" sz="1400" dirty="0"/>
              <a:t>Bankruptcy Risk – Limited due to LLC nature of borrowers</a:t>
            </a:r>
          </a:p>
          <a:p>
            <a:pPr lvl="1"/>
            <a:r>
              <a:rPr lang="en-US" sz="1600" dirty="0"/>
              <a:t>Deeds-in-Lieu of Foreclosure</a:t>
            </a:r>
          </a:p>
          <a:p>
            <a:pPr lvl="2">
              <a:spcAft>
                <a:spcPts val="600"/>
              </a:spcAft>
            </a:pPr>
            <a:r>
              <a:rPr lang="en-US" sz="1400" dirty="0"/>
              <a:t>Off the table since the guarantor is unwilling to negotiate a deficiency note</a:t>
            </a:r>
          </a:p>
          <a:p>
            <a:pPr lvl="1"/>
            <a:r>
              <a:rPr lang="en-US" sz="1600" dirty="0"/>
              <a:t>Discounted Pay-off</a:t>
            </a:r>
          </a:p>
          <a:p>
            <a:pPr lvl="2">
              <a:spcAft>
                <a:spcPts val="600"/>
              </a:spcAft>
            </a:pPr>
            <a:r>
              <a:rPr lang="en-US" sz="1400" dirty="0"/>
              <a:t>Not willing to let the guarantor walk</a:t>
            </a:r>
          </a:p>
          <a:p>
            <a:pPr lvl="1"/>
            <a:r>
              <a:rPr lang="en-US" sz="1600" dirty="0"/>
              <a:t>Short Sale</a:t>
            </a:r>
          </a:p>
          <a:p>
            <a:pPr lvl="2">
              <a:spcAft>
                <a:spcPts val="600"/>
              </a:spcAft>
            </a:pPr>
            <a:r>
              <a:rPr lang="en-US" sz="1400" dirty="0"/>
              <a:t>Unknown</a:t>
            </a:r>
          </a:p>
          <a:p>
            <a:pPr lvl="1"/>
            <a:r>
              <a:rPr lang="en-US" sz="1600" dirty="0"/>
              <a:t>Note Sale</a:t>
            </a:r>
          </a:p>
          <a:p>
            <a:pPr lvl="2">
              <a:spcAft>
                <a:spcPts val="600"/>
              </a:spcAft>
            </a:pPr>
            <a:r>
              <a:rPr lang="en-US" sz="1400" dirty="0"/>
              <a:t>Unknown</a:t>
            </a:r>
          </a:p>
          <a:p>
            <a:pPr lvl="1"/>
            <a:r>
              <a:rPr lang="en-US" sz="1600" dirty="0"/>
              <a:t>Potential Other Resolutions</a:t>
            </a:r>
          </a:p>
        </p:txBody>
      </p:sp>
    </p:spTree>
    <p:extLst>
      <p:ext uri="{BB962C8B-B14F-4D97-AF65-F5344CB8AC3E}">
        <p14:creationId xmlns:p14="http://schemas.microsoft.com/office/powerpoint/2010/main" val="2048313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a:xfrm>
            <a:off x="1231900" y="1052576"/>
            <a:ext cx="6640512" cy="4267200"/>
          </a:xfrm>
        </p:spPr>
        <p:txBody>
          <a:bodyPr/>
          <a:lstStyle/>
          <a:p>
            <a:pPr>
              <a:lnSpc>
                <a:spcPct val="150000"/>
              </a:lnSpc>
            </a:pPr>
            <a:r>
              <a:rPr lang="en-US" sz="1800" dirty="0"/>
              <a:t>First let’s look at the Net Present Value of the foreclosure option.</a:t>
            </a:r>
            <a:endParaRPr lang="en-US" sz="1600" dirty="0"/>
          </a:p>
        </p:txBody>
      </p:sp>
      <p:graphicFrame>
        <p:nvGraphicFramePr>
          <p:cNvPr id="5" name="Object 4"/>
          <p:cNvGraphicFramePr>
            <a:graphicFrameLocks noChangeAspect="1"/>
          </p:cNvGraphicFramePr>
          <p:nvPr>
            <p:extLst>
              <p:ext uri="{D42A27DB-BD31-4B8C-83A1-F6EECF244321}">
                <p14:modId xmlns:p14="http://schemas.microsoft.com/office/powerpoint/2010/main" val="2967475743"/>
              </p:ext>
            </p:extLst>
          </p:nvPr>
        </p:nvGraphicFramePr>
        <p:xfrm>
          <a:off x="1547813" y="1458354"/>
          <a:ext cx="6324599" cy="4526606"/>
        </p:xfrm>
        <a:graphic>
          <a:graphicData uri="http://schemas.openxmlformats.org/presentationml/2006/ole">
            <mc:AlternateContent xmlns:mc="http://schemas.openxmlformats.org/markup-compatibility/2006">
              <mc:Choice xmlns:v="urn:schemas-microsoft-com:vml" Requires="v">
                <p:oleObj spid="_x0000_s1026" name="Worksheet" r:id="rId3" imgW="6667567" imgH="4771969" progId="Excel.Sheet.12">
                  <p:embed/>
                </p:oleObj>
              </mc:Choice>
              <mc:Fallback>
                <p:oleObj name="Worksheet" r:id="rId3" imgW="6667567" imgH="4771969" progId="Excel.Sheet.12">
                  <p:embed/>
                  <p:pic>
                    <p:nvPicPr>
                      <p:cNvPr id="5" name="Object 4"/>
                      <p:cNvPicPr/>
                      <p:nvPr/>
                    </p:nvPicPr>
                    <p:blipFill>
                      <a:blip r:embed="rId4"/>
                      <a:stretch>
                        <a:fillRect/>
                      </a:stretch>
                    </p:blipFill>
                    <p:spPr>
                      <a:xfrm>
                        <a:off x="1547813" y="1458354"/>
                        <a:ext cx="6324599" cy="4526606"/>
                      </a:xfrm>
                      <a:prstGeom prst="rect">
                        <a:avLst/>
                      </a:prstGeom>
                    </p:spPr>
                  </p:pic>
                </p:oleObj>
              </mc:Fallback>
            </mc:AlternateContent>
          </a:graphicData>
        </a:graphic>
      </p:graphicFrame>
    </p:spTree>
    <p:extLst>
      <p:ext uri="{BB962C8B-B14F-4D97-AF65-F5344CB8AC3E}">
        <p14:creationId xmlns:p14="http://schemas.microsoft.com/office/powerpoint/2010/main" val="291969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p:txBody>
          <a:bodyPr/>
          <a:lstStyle/>
          <a:p>
            <a:pPr marL="0" indent="0" algn="ctr">
              <a:buNone/>
            </a:pPr>
            <a:r>
              <a:rPr lang="en-US" sz="2800" dirty="0"/>
              <a:t>Now that you know the NPV of the foreclosure option is $2,086,189,                 you can start the process of negotiating a workout of the relationship.</a:t>
            </a:r>
          </a:p>
        </p:txBody>
      </p:sp>
    </p:spTree>
    <p:extLst>
      <p:ext uri="{BB962C8B-B14F-4D97-AF65-F5344CB8AC3E}">
        <p14:creationId xmlns:p14="http://schemas.microsoft.com/office/powerpoint/2010/main" val="3315327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Overview</a:t>
            </a:r>
          </a:p>
        </p:txBody>
      </p:sp>
      <p:sp>
        <p:nvSpPr>
          <p:cNvPr id="15363" name="Content Placeholder 4"/>
          <p:cNvSpPr>
            <a:spLocks noGrp="1"/>
          </p:cNvSpPr>
          <p:nvPr>
            <p:ph idx="1"/>
          </p:nvPr>
        </p:nvSpPr>
        <p:spPr/>
        <p:txBody>
          <a:bodyPr>
            <a:normAutofit fontScale="85000" lnSpcReduction="10000"/>
          </a:bodyPr>
          <a:lstStyle/>
          <a:p>
            <a:pPr>
              <a:lnSpc>
                <a:spcPct val="150000"/>
              </a:lnSpc>
            </a:pPr>
            <a:r>
              <a:rPr lang="en-US" sz="1800" dirty="0">
                <a:cs typeface="Arial" pitchFamily="34" charset="0"/>
              </a:rPr>
              <a:t>The original loan for $2,000,000 was made to Diner LLC (100% owned by Sam Johnson) to finance the construction of a full service restaurant that was going to be leased to a third party who has several other restaurants in the city.</a:t>
            </a:r>
          </a:p>
          <a:p>
            <a:pPr>
              <a:lnSpc>
                <a:spcPct val="150000"/>
              </a:lnSpc>
            </a:pPr>
            <a:endParaRPr lang="en-US" sz="800" dirty="0">
              <a:cs typeface="Arial" pitchFamily="34" charset="0"/>
            </a:endParaRPr>
          </a:p>
          <a:p>
            <a:pPr>
              <a:lnSpc>
                <a:spcPct val="150000"/>
              </a:lnSpc>
            </a:pPr>
            <a:r>
              <a:rPr lang="en-US" sz="1800" dirty="0">
                <a:cs typeface="Arial" pitchFamily="34" charset="0"/>
              </a:rPr>
              <a:t>Sam Johnson is a very successful commercial developer, but had no experience in restaurant operations.</a:t>
            </a:r>
          </a:p>
          <a:p>
            <a:pPr>
              <a:lnSpc>
                <a:spcPct val="150000"/>
              </a:lnSpc>
            </a:pPr>
            <a:endParaRPr lang="en-US" sz="800" dirty="0">
              <a:cs typeface="Arial" pitchFamily="34" charset="0"/>
            </a:endParaRPr>
          </a:p>
          <a:p>
            <a:pPr>
              <a:lnSpc>
                <a:spcPct val="150000"/>
              </a:lnSpc>
            </a:pPr>
            <a:r>
              <a:rPr lang="en-US" sz="1800" dirty="0">
                <a:cs typeface="Arial" pitchFamily="34" charset="0"/>
              </a:rPr>
              <a:t>Before the construction was completed, the third party operator declared bankruptcy and terminated its contract with Diner LLC.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p:txBody>
          <a:bodyPr>
            <a:normAutofit lnSpcReduction="10000"/>
          </a:bodyPr>
          <a:lstStyle/>
          <a:p>
            <a:pPr>
              <a:lnSpc>
                <a:spcPct val="200000"/>
              </a:lnSpc>
            </a:pPr>
            <a:r>
              <a:rPr lang="en-US" sz="1800" dirty="0"/>
              <a:t>You go to the first meeting with Sam Johnson after he has been downgraded to Substandard to try and determine what course of action needs to be taken.  </a:t>
            </a:r>
          </a:p>
          <a:p>
            <a:pPr>
              <a:lnSpc>
                <a:spcPct val="200000"/>
              </a:lnSpc>
            </a:pPr>
            <a:r>
              <a:rPr lang="en-US" sz="1800" dirty="0"/>
              <a:t>When you walk in, you are introduced to an additional individual who you find out is his attorney.</a:t>
            </a:r>
          </a:p>
          <a:p>
            <a:pPr>
              <a:lnSpc>
                <a:spcPct val="200000"/>
              </a:lnSpc>
            </a:pPr>
            <a:r>
              <a:rPr lang="en-US" sz="1800" dirty="0"/>
              <a:t>What do you do?</a:t>
            </a:r>
          </a:p>
        </p:txBody>
      </p:sp>
    </p:spTree>
    <p:extLst>
      <p:ext uri="{BB962C8B-B14F-4D97-AF65-F5344CB8AC3E}">
        <p14:creationId xmlns:p14="http://schemas.microsoft.com/office/powerpoint/2010/main" val="1632658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a:xfrm>
            <a:off x="2044700" y="1217676"/>
            <a:ext cx="6640512" cy="4267200"/>
          </a:xfrm>
        </p:spPr>
        <p:txBody>
          <a:bodyPr>
            <a:normAutofit fontScale="92500" lnSpcReduction="10000"/>
          </a:bodyPr>
          <a:lstStyle/>
          <a:p>
            <a:pPr>
              <a:lnSpc>
                <a:spcPct val="200000"/>
              </a:lnSpc>
            </a:pPr>
            <a:r>
              <a:rPr lang="en-US" sz="1800" dirty="0"/>
              <a:t>This meeting is over before it starts.  Never put yourself or your financial institution in a position where your client is represented by counsel and you are not.</a:t>
            </a:r>
          </a:p>
          <a:p>
            <a:pPr>
              <a:lnSpc>
                <a:spcPct val="200000"/>
              </a:lnSpc>
            </a:pPr>
            <a:r>
              <a:rPr lang="en-US" sz="1800" dirty="0"/>
              <a:t>Likewise, if you plan to bring Bank counsel to a meeting, tell your client well enough in advance so that he can plan accordingly.  They do not have to bring counsel to a meeting when you are represented, but they need to have ample time to make the decision to be represented or not.</a:t>
            </a:r>
          </a:p>
        </p:txBody>
      </p:sp>
    </p:spTree>
    <p:extLst>
      <p:ext uri="{BB962C8B-B14F-4D97-AF65-F5344CB8AC3E}">
        <p14:creationId xmlns:p14="http://schemas.microsoft.com/office/powerpoint/2010/main" val="1631363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p:txBody>
          <a:bodyPr/>
          <a:lstStyle/>
          <a:p>
            <a:pPr>
              <a:lnSpc>
                <a:spcPct val="200000"/>
              </a:lnSpc>
            </a:pPr>
            <a:r>
              <a:rPr lang="en-US" sz="1800" dirty="0"/>
              <a:t>Sam Johnson has subsequently brought a third party to the table who is willing to buy the restaurant for $1,500,000.  He is asking the Bank to accept the deal and let him walk stating his assets (mainly his liquidity) are protected in the trust and the Bank cannot get to them.</a:t>
            </a:r>
          </a:p>
          <a:p>
            <a:pPr>
              <a:lnSpc>
                <a:spcPct val="200000"/>
              </a:lnSpc>
            </a:pPr>
            <a:r>
              <a:rPr lang="en-US" sz="1800" dirty="0"/>
              <a:t>What do you think?</a:t>
            </a:r>
          </a:p>
        </p:txBody>
      </p:sp>
    </p:spTree>
    <p:extLst>
      <p:ext uri="{BB962C8B-B14F-4D97-AF65-F5344CB8AC3E}">
        <p14:creationId xmlns:p14="http://schemas.microsoft.com/office/powerpoint/2010/main" val="2961726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a:xfrm>
            <a:off x="2044700" y="1179576"/>
            <a:ext cx="6640512" cy="4267200"/>
          </a:xfrm>
        </p:spPr>
        <p:txBody>
          <a:bodyPr/>
          <a:lstStyle/>
          <a:p>
            <a:pPr>
              <a:lnSpc>
                <a:spcPct val="200000"/>
              </a:lnSpc>
            </a:pPr>
            <a:r>
              <a:rPr lang="en-US" sz="1400" dirty="0"/>
              <a:t>Before you decide, let’s look at one (1) other potential resolution.</a:t>
            </a:r>
          </a:p>
          <a:p>
            <a:pPr lvl="1">
              <a:lnSpc>
                <a:spcPct val="200000"/>
              </a:lnSpc>
            </a:pPr>
            <a:r>
              <a:rPr lang="en-US" dirty="0"/>
              <a:t>Since it would appear that Sam Johnson just recently transferred certain of his assets into a trust to avoid his creditors, it can be argued that the transfer was fraudulent in its nature; and</a:t>
            </a:r>
          </a:p>
          <a:p>
            <a:pPr lvl="1">
              <a:lnSpc>
                <a:spcPct val="200000"/>
              </a:lnSpc>
            </a:pPr>
            <a:r>
              <a:rPr lang="en-US" dirty="0"/>
              <a:t>Potential access to the trust assets is also enhanced by the following:</a:t>
            </a:r>
          </a:p>
          <a:p>
            <a:pPr lvl="2">
              <a:lnSpc>
                <a:spcPct val="200000"/>
              </a:lnSpc>
            </a:pPr>
            <a:r>
              <a:rPr lang="en-US" sz="1400" dirty="0"/>
              <a:t>The trust is revocable</a:t>
            </a:r>
          </a:p>
          <a:p>
            <a:pPr lvl="2">
              <a:lnSpc>
                <a:spcPct val="200000"/>
              </a:lnSpc>
            </a:pPr>
            <a:r>
              <a:rPr lang="en-US" sz="1400" dirty="0"/>
              <a:t>Sam Johnson was the sole contributor of assets into the trust</a:t>
            </a:r>
          </a:p>
          <a:p>
            <a:pPr lvl="2">
              <a:lnSpc>
                <a:spcPct val="200000"/>
              </a:lnSpc>
            </a:pPr>
            <a:r>
              <a:rPr lang="en-US" sz="1400" dirty="0"/>
              <a:t>Sam Johnson is the trustee of the trust.</a:t>
            </a:r>
          </a:p>
        </p:txBody>
      </p:sp>
    </p:spTree>
    <p:extLst>
      <p:ext uri="{BB962C8B-B14F-4D97-AF65-F5344CB8AC3E}">
        <p14:creationId xmlns:p14="http://schemas.microsoft.com/office/powerpoint/2010/main" val="1655519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Workout Plan</a:t>
            </a:r>
          </a:p>
        </p:txBody>
      </p:sp>
      <p:sp>
        <p:nvSpPr>
          <p:cNvPr id="3" name="Content Placeholder 2"/>
          <p:cNvSpPr>
            <a:spLocks noGrp="1"/>
          </p:cNvSpPr>
          <p:nvPr>
            <p:ph idx="1"/>
          </p:nvPr>
        </p:nvSpPr>
        <p:spPr/>
        <p:txBody>
          <a:bodyPr/>
          <a:lstStyle/>
          <a:p>
            <a:pPr>
              <a:lnSpc>
                <a:spcPct val="200000"/>
              </a:lnSpc>
            </a:pPr>
            <a:r>
              <a:rPr lang="en-US" sz="1800" dirty="0"/>
              <a:t>What if you sued Sam Johnson under his guarantee?</a:t>
            </a:r>
          </a:p>
          <a:p>
            <a:pPr>
              <a:lnSpc>
                <a:spcPct val="200000"/>
              </a:lnSpc>
            </a:pPr>
            <a:r>
              <a:rPr lang="en-US" sz="1800" dirty="0"/>
              <a:t>What do you need to consider?</a:t>
            </a:r>
          </a:p>
          <a:p>
            <a:pPr lvl="1">
              <a:lnSpc>
                <a:spcPct val="200000"/>
              </a:lnSpc>
            </a:pPr>
            <a:r>
              <a:rPr lang="en-US" sz="1600" dirty="0"/>
              <a:t>Cost of litigation</a:t>
            </a:r>
          </a:p>
          <a:p>
            <a:pPr lvl="1">
              <a:lnSpc>
                <a:spcPct val="200000"/>
              </a:lnSpc>
            </a:pPr>
            <a:r>
              <a:rPr lang="en-US" sz="1600" dirty="0"/>
              <a:t>Venue of suit</a:t>
            </a:r>
          </a:p>
          <a:p>
            <a:pPr lvl="1">
              <a:lnSpc>
                <a:spcPct val="200000"/>
              </a:lnSpc>
            </a:pPr>
            <a:r>
              <a:rPr lang="en-US" sz="1600" dirty="0"/>
              <a:t>Likelihood of outcome</a:t>
            </a:r>
          </a:p>
          <a:p>
            <a:pPr lvl="1">
              <a:lnSpc>
                <a:spcPct val="200000"/>
              </a:lnSpc>
            </a:pPr>
            <a:r>
              <a:rPr lang="en-US" sz="1600" dirty="0"/>
              <a:t>Collectability of judgment once obtained.</a:t>
            </a:r>
          </a:p>
        </p:txBody>
      </p:sp>
    </p:spTree>
    <p:extLst>
      <p:ext uri="{BB962C8B-B14F-4D97-AF65-F5344CB8AC3E}">
        <p14:creationId xmlns:p14="http://schemas.microsoft.com/office/powerpoint/2010/main" val="1105749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Actual Resolution</a:t>
            </a:r>
          </a:p>
        </p:txBody>
      </p:sp>
      <p:sp>
        <p:nvSpPr>
          <p:cNvPr id="3" name="Content Placeholder 2"/>
          <p:cNvSpPr>
            <a:spLocks noGrp="1"/>
          </p:cNvSpPr>
          <p:nvPr>
            <p:ph idx="1"/>
          </p:nvPr>
        </p:nvSpPr>
        <p:spPr>
          <a:xfrm>
            <a:off x="2044700" y="1397000"/>
            <a:ext cx="6640512" cy="4267200"/>
          </a:xfrm>
        </p:spPr>
        <p:txBody>
          <a:bodyPr>
            <a:normAutofit fontScale="92500" lnSpcReduction="10000"/>
          </a:bodyPr>
          <a:lstStyle/>
          <a:p>
            <a:pPr>
              <a:lnSpc>
                <a:spcPct val="150000"/>
              </a:lnSpc>
            </a:pPr>
            <a:r>
              <a:rPr lang="en-US" sz="1800" dirty="0"/>
              <a:t>The Bank sued Sam Johnson in Federal Court for the full amount of the debt, plus collection costs.</a:t>
            </a:r>
          </a:p>
          <a:p>
            <a:pPr lvl="1">
              <a:spcAft>
                <a:spcPts val="600"/>
              </a:spcAft>
            </a:pPr>
            <a:r>
              <a:rPr lang="en-US" sz="1600" dirty="0"/>
              <a:t>The cost of the litigation was $300,000.</a:t>
            </a:r>
          </a:p>
          <a:p>
            <a:pPr lvl="1">
              <a:spcAft>
                <a:spcPts val="600"/>
              </a:spcAft>
            </a:pPr>
            <a:r>
              <a:rPr lang="en-US" sz="1600" dirty="0"/>
              <a:t>The Bank immediately moved to have all liquid assets in the trust frozen until the validity of the transfer of the assets into the trust could be established, which the court approved.</a:t>
            </a:r>
          </a:p>
          <a:p>
            <a:pPr lvl="1">
              <a:spcAft>
                <a:spcPts val="600"/>
              </a:spcAft>
            </a:pPr>
            <a:r>
              <a:rPr lang="en-US" sz="1600" dirty="0"/>
              <a:t>A ruling handed down seven (7) months after the litigation started classified the transfer of all assets into the trust as a fraudulent transfer solely done to avoid creditors.</a:t>
            </a:r>
          </a:p>
          <a:p>
            <a:pPr lvl="1">
              <a:spcAft>
                <a:spcPts val="600"/>
              </a:spcAft>
            </a:pPr>
            <a:r>
              <a:rPr lang="en-US" sz="1600" dirty="0"/>
              <a:t>To avoid further litigation costs, Sam Johnson approached the Bank after the ruling and asked to enter settlement discussions.</a:t>
            </a:r>
          </a:p>
          <a:p>
            <a:pPr lvl="1">
              <a:spcAft>
                <a:spcPts val="600"/>
              </a:spcAft>
            </a:pPr>
            <a:r>
              <a:rPr lang="en-US" sz="1600" dirty="0"/>
              <a:t>The Bank agreed to enter into non-binding arbitration to try to find an expedited resolution.</a:t>
            </a:r>
          </a:p>
        </p:txBody>
      </p:sp>
    </p:spTree>
    <p:extLst>
      <p:ext uri="{BB962C8B-B14F-4D97-AF65-F5344CB8AC3E}">
        <p14:creationId xmlns:p14="http://schemas.microsoft.com/office/powerpoint/2010/main" val="16437108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Actual Resolution</a:t>
            </a:r>
          </a:p>
        </p:txBody>
      </p:sp>
      <p:sp>
        <p:nvSpPr>
          <p:cNvPr id="3" name="Content Placeholder 2"/>
          <p:cNvSpPr>
            <a:spLocks noGrp="1"/>
          </p:cNvSpPr>
          <p:nvPr>
            <p:ph idx="1"/>
          </p:nvPr>
        </p:nvSpPr>
        <p:spPr>
          <a:xfrm>
            <a:off x="2044700" y="1217676"/>
            <a:ext cx="6640512" cy="4267200"/>
          </a:xfrm>
        </p:spPr>
        <p:txBody>
          <a:bodyPr/>
          <a:lstStyle/>
          <a:p>
            <a:pPr>
              <a:lnSpc>
                <a:spcPct val="200000"/>
              </a:lnSpc>
            </a:pPr>
            <a:r>
              <a:rPr lang="en-US" sz="1400" dirty="0"/>
              <a:t>The final settlement of the relationship was:</a:t>
            </a:r>
          </a:p>
          <a:p>
            <a:pPr lvl="1">
              <a:lnSpc>
                <a:spcPct val="200000"/>
              </a:lnSpc>
            </a:pPr>
            <a:r>
              <a:rPr lang="en-US" dirty="0"/>
              <a:t>The Bank received a full pay-off of its principle balance of $3,600,000.</a:t>
            </a:r>
          </a:p>
          <a:p>
            <a:pPr lvl="1">
              <a:lnSpc>
                <a:spcPct val="200000"/>
              </a:lnSpc>
            </a:pPr>
            <a:r>
              <a:rPr lang="en-US" dirty="0"/>
              <a:t>The Bank also received 75% of its $300,000 in attorney fees in reimbursement.</a:t>
            </a:r>
          </a:p>
          <a:p>
            <a:pPr lvl="1">
              <a:lnSpc>
                <a:spcPct val="200000"/>
              </a:lnSpc>
            </a:pPr>
            <a:r>
              <a:rPr lang="en-US" dirty="0"/>
              <a:t>The Bank forwent its right to recover all other collection costs, which included non-reimbursed appraisal costs among other items.</a:t>
            </a:r>
          </a:p>
          <a:p>
            <a:pPr lvl="1">
              <a:lnSpc>
                <a:spcPct val="200000"/>
              </a:lnSpc>
            </a:pPr>
            <a:r>
              <a:rPr lang="en-US" dirty="0"/>
              <a:t>The Bank forgave all interest accrued but not paid which totaled $141,750.</a:t>
            </a:r>
          </a:p>
        </p:txBody>
      </p:sp>
    </p:spTree>
    <p:extLst>
      <p:ext uri="{BB962C8B-B14F-4D97-AF65-F5344CB8AC3E}">
        <p14:creationId xmlns:p14="http://schemas.microsoft.com/office/powerpoint/2010/main" val="927004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Actual Resolution</a:t>
            </a:r>
          </a:p>
        </p:txBody>
      </p:sp>
      <p:sp>
        <p:nvSpPr>
          <p:cNvPr id="3" name="Content Placeholder 2"/>
          <p:cNvSpPr>
            <a:spLocks noGrp="1"/>
          </p:cNvSpPr>
          <p:nvPr>
            <p:ph idx="1"/>
          </p:nvPr>
        </p:nvSpPr>
        <p:spPr/>
        <p:txBody>
          <a:bodyPr/>
          <a:lstStyle/>
          <a:p>
            <a:pPr marL="0" indent="0" algn="ctr">
              <a:buNone/>
            </a:pPr>
            <a:r>
              <a:rPr lang="en-US" sz="2800" dirty="0"/>
              <a:t>What type of client negotiations were these?</a:t>
            </a:r>
          </a:p>
        </p:txBody>
      </p:sp>
    </p:spTree>
    <p:extLst>
      <p:ext uri="{BB962C8B-B14F-4D97-AF65-F5344CB8AC3E}">
        <p14:creationId xmlns:p14="http://schemas.microsoft.com/office/powerpoint/2010/main" val="823382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Actual Resolution</a:t>
            </a:r>
          </a:p>
        </p:txBody>
      </p:sp>
      <p:sp>
        <p:nvSpPr>
          <p:cNvPr id="3" name="Content Placeholder 2"/>
          <p:cNvSpPr>
            <a:spLocks noGrp="1"/>
          </p:cNvSpPr>
          <p:nvPr>
            <p:ph idx="1"/>
          </p:nvPr>
        </p:nvSpPr>
        <p:spPr/>
        <p:txBody>
          <a:bodyPr/>
          <a:lstStyle/>
          <a:p>
            <a:r>
              <a:rPr lang="en-US" sz="1800" dirty="0"/>
              <a:t>What type of client negotiations were these?</a:t>
            </a:r>
          </a:p>
          <a:p>
            <a:endParaRPr lang="en-US" sz="1800" dirty="0"/>
          </a:p>
          <a:p>
            <a:pPr lvl="1">
              <a:lnSpc>
                <a:spcPct val="150000"/>
              </a:lnSpc>
            </a:pPr>
            <a:r>
              <a:rPr lang="en-US" sz="1600" dirty="0"/>
              <a:t>The client had the capacity to repay the Bank, but lost the willingness to do so.  In doing so, the client became uncooperative and the Bank implemented an aggressive collection strategy that maximized its ultimate return.</a:t>
            </a:r>
          </a:p>
        </p:txBody>
      </p:sp>
    </p:spTree>
    <p:extLst>
      <p:ext uri="{BB962C8B-B14F-4D97-AF65-F5344CB8AC3E}">
        <p14:creationId xmlns:p14="http://schemas.microsoft.com/office/powerpoint/2010/main" val="867888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normAutofit fontScale="92500"/>
          </a:bodyPr>
          <a:lstStyle/>
          <a:p>
            <a:pPr>
              <a:lnSpc>
                <a:spcPct val="150000"/>
              </a:lnSpc>
            </a:pPr>
            <a:r>
              <a:rPr lang="en-US" sz="1800" dirty="0"/>
              <a:t>A subsequent loan was made for $1,600,000 to Tavern LLC so Sam Johnson could open “Sam’s Place”, a full service tavern style restaurant.  Additional collateral consists of restaurant equipment and furnishings.</a:t>
            </a:r>
          </a:p>
          <a:p>
            <a:pPr marL="0" indent="0">
              <a:lnSpc>
                <a:spcPct val="150000"/>
              </a:lnSpc>
              <a:buNone/>
            </a:pPr>
            <a:endParaRPr lang="en-US" sz="1800" dirty="0"/>
          </a:p>
          <a:p>
            <a:pPr>
              <a:lnSpc>
                <a:spcPct val="150000"/>
              </a:lnSpc>
            </a:pPr>
            <a:r>
              <a:rPr lang="en-US" sz="1800" dirty="0"/>
              <a:t>Since Sam Johnson had no experience in restaurant operations, he hired his brother-in-law, Fred Little, to manage the restaurant.  Fred Little had been working as the manager of a local pancake house.</a:t>
            </a:r>
          </a:p>
        </p:txBody>
      </p:sp>
    </p:spTree>
    <p:extLst>
      <p:ext uri="{BB962C8B-B14F-4D97-AF65-F5344CB8AC3E}">
        <p14:creationId xmlns:p14="http://schemas.microsoft.com/office/powerpoint/2010/main" val="2637037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2044700" y="1308100"/>
            <a:ext cx="6640512" cy="4267200"/>
          </a:xfrm>
        </p:spPr>
        <p:txBody>
          <a:bodyPr/>
          <a:lstStyle/>
          <a:p>
            <a:pPr>
              <a:lnSpc>
                <a:spcPct val="200000"/>
              </a:lnSpc>
            </a:pPr>
            <a:r>
              <a:rPr lang="en-US" sz="1400" dirty="0"/>
              <a:t>The two (2) loans are cross collateralized and cross defaulted.</a:t>
            </a:r>
          </a:p>
          <a:p>
            <a:pPr>
              <a:lnSpc>
                <a:spcPct val="200000"/>
              </a:lnSpc>
            </a:pPr>
            <a:r>
              <a:rPr lang="en-US" sz="1400" dirty="0"/>
              <a:t>Sam Johnson guarantees both loans.</a:t>
            </a:r>
          </a:p>
          <a:p>
            <a:pPr>
              <a:lnSpc>
                <a:spcPct val="200000"/>
              </a:lnSpc>
            </a:pPr>
            <a:r>
              <a:rPr lang="en-US" sz="1400" dirty="0"/>
              <a:t>Sam Johnson had $6,500,000 in solely owned, verified liquidity in a third party brokerage account when the second loan was made.</a:t>
            </a:r>
          </a:p>
          <a:p>
            <a:pPr>
              <a:lnSpc>
                <a:spcPct val="200000"/>
              </a:lnSpc>
            </a:pPr>
            <a:r>
              <a:rPr lang="en-US" sz="1400" dirty="0"/>
              <a:t>The restaurant opened six (6) months behind schedule.</a:t>
            </a:r>
          </a:p>
          <a:p>
            <a:pPr>
              <a:lnSpc>
                <a:spcPct val="200000"/>
              </a:lnSpc>
            </a:pPr>
            <a:r>
              <a:rPr lang="en-US" sz="1400" dirty="0"/>
              <a:t>A recent appraisal indicates the value of the restaurant to be $3,200,000.</a:t>
            </a:r>
          </a:p>
        </p:txBody>
      </p:sp>
    </p:spTree>
    <p:extLst>
      <p:ext uri="{BB962C8B-B14F-4D97-AF65-F5344CB8AC3E}">
        <p14:creationId xmlns:p14="http://schemas.microsoft.com/office/powerpoint/2010/main" val="765039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p:txBody>
          <a:bodyPr>
            <a:normAutofit lnSpcReduction="10000"/>
          </a:bodyPr>
          <a:lstStyle/>
          <a:p>
            <a:pPr>
              <a:lnSpc>
                <a:spcPct val="150000"/>
              </a:lnSpc>
            </a:pPr>
            <a:r>
              <a:rPr lang="en-US" sz="1800" dirty="0"/>
              <a:t>The loans have yet to start any amortization.  </a:t>
            </a:r>
          </a:p>
          <a:p>
            <a:pPr>
              <a:lnSpc>
                <a:spcPct val="150000"/>
              </a:lnSpc>
            </a:pPr>
            <a:r>
              <a:rPr lang="en-US" sz="1800" dirty="0"/>
              <a:t>Poor quality (and often delayed) financial reporting indicates that cash flow of the restaurant has been below breakeven (on an interest only basis) since opening 12 months ago, which has facilitated the recent downgrade of the relationship to Substandard.</a:t>
            </a:r>
          </a:p>
          <a:p>
            <a:pPr>
              <a:lnSpc>
                <a:spcPct val="150000"/>
              </a:lnSpc>
            </a:pPr>
            <a:r>
              <a:rPr lang="en-US" sz="1800" dirty="0"/>
              <a:t>Sam Sheppard has put $500,000 of his liquidity into covering the cash shortfalls of the restaurant operations.</a:t>
            </a:r>
          </a:p>
        </p:txBody>
      </p:sp>
    </p:spTree>
    <p:extLst>
      <p:ext uri="{BB962C8B-B14F-4D97-AF65-F5344CB8AC3E}">
        <p14:creationId xmlns:p14="http://schemas.microsoft.com/office/powerpoint/2010/main" val="347968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Content Placeholder 2"/>
          <p:cNvSpPr>
            <a:spLocks noGrp="1"/>
          </p:cNvSpPr>
          <p:nvPr>
            <p:ph idx="1"/>
          </p:nvPr>
        </p:nvSpPr>
        <p:spPr>
          <a:xfrm>
            <a:off x="2044700" y="1422400"/>
            <a:ext cx="6640512" cy="4267200"/>
          </a:xfrm>
        </p:spPr>
        <p:txBody>
          <a:bodyPr/>
          <a:lstStyle/>
          <a:p>
            <a:pPr>
              <a:lnSpc>
                <a:spcPct val="150000"/>
              </a:lnSpc>
            </a:pPr>
            <a:r>
              <a:rPr lang="en-US" sz="1800" dirty="0"/>
              <a:t>Sam Sheppard has just recently stated that he is unwilling to continue to fund any cash shortfalls on a go forward basis.</a:t>
            </a:r>
          </a:p>
          <a:p>
            <a:pPr>
              <a:lnSpc>
                <a:spcPct val="150000"/>
              </a:lnSpc>
            </a:pPr>
            <a:r>
              <a:rPr lang="en-US" sz="1800" dirty="0"/>
              <a:t>The financial trends of the restaurant continue to be negative.</a:t>
            </a:r>
          </a:p>
          <a:p>
            <a:pPr>
              <a:lnSpc>
                <a:spcPct val="150000"/>
              </a:lnSpc>
            </a:pPr>
            <a:r>
              <a:rPr lang="en-US" sz="1800" dirty="0"/>
              <a:t>The market is over built with like type restaurants.</a:t>
            </a:r>
          </a:p>
          <a:p>
            <a:pPr>
              <a:lnSpc>
                <a:spcPct val="150000"/>
              </a:lnSpc>
            </a:pPr>
            <a:r>
              <a:rPr lang="en-US" sz="1800" dirty="0"/>
              <a:t>A recently received personal financial statement on Sam Johnson indicates he has moved all his liquidity into a revocable trust within the last six (6) months.  He is the sole trustee of the trust.</a:t>
            </a:r>
          </a:p>
        </p:txBody>
      </p:sp>
    </p:spTree>
    <p:extLst>
      <p:ext uri="{BB962C8B-B14F-4D97-AF65-F5344CB8AC3E}">
        <p14:creationId xmlns:p14="http://schemas.microsoft.com/office/powerpoint/2010/main" val="1198476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Accrual Status</a:t>
            </a:r>
          </a:p>
        </p:txBody>
      </p:sp>
      <p:sp>
        <p:nvSpPr>
          <p:cNvPr id="3" name="Content Placeholder 2"/>
          <p:cNvSpPr>
            <a:spLocks noGrp="1"/>
          </p:cNvSpPr>
          <p:nvPr>
            <p:ph idx="1"/>
          </p:nvPr>
        </p:nvSpPr>
        <p:spPr/>
        <p:txBody>
          <a:bodyPr/>
          <a:lstStyle/>
          <a:p>
            <a:pPr marL="0" indent="0" algn="ctr">
              <a:buNone/>
            </a:pPr>
            <a:r>
              <a:rPr lang="en-US" sz="3200" dirty="0"/>
              <a:t>What should be the current accrual status of this relationship?</a:t>
            </a:r>
          </a:p>
        </p:txBody>
      </p:sp>
    </p:spTree>
    <p:extLst>
      <p:ext uri="{BB962C8B-B14F-4D97-AF65-F5344CB8AC3E}">
        <p14:creationId xmlns:p14="http://schemas.microsoft.com/office/powerpoint/2010/main" val="2749989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Accrual Status</a:t>
            </a:r>
          </a:p>
        </p:txBody>
      </p:sp>
      <p:sp>
        <p:nvSpPr>
          <p:cNvPr id="3" name="Content Placeholder 2"/>
          <p:cNvSpPr>
            <a:spLocks noGrp="1"/>
          </p:cNvSpPr>
          <p:nvPr>
            <p:ph idx="1"/>
          </p:nvPr>
        </p:nvSpPr>
        <p:spPr>
          <a:xfrm>
            <a:off x="2044700" y="1358900"/>
            <a:ext cx="6640512" cy="4267200"/>
          </a:xfrm>
        </p:spPr>
        <p:txBody>
          <a:bodyPr/>
          <a:lstStyle/>
          <a:p>
            <a:pPr>
              <a:lnSpc>
                <a:spcPct val="150000"/>
              </a:lnSpc>
            </a:pPr>
            <a:r>
              <a:rPr lang="en-US" sz="1800" dirty="0"/>
              <a:t>What should be the current accrual status of this relationship?</a:t>
            </a:r>
          </a:p>
          <a:p>
            <a:pPr lvl="1">
              <a:lnSpc>
                <a:spcPct val="150000"/>
              </a:lnSpc>
            </a:pPr>
            <a:r>
              <a:rPr lang="en-US" sz="1600" dirty="0"/>
              <a:t>Non Accrual</a:t>
            </a:r>
          </a:p>
          <a:p>
            <a:pPr lvl="2">
              <a:lnSpc>
                <a:spcPct val="150000"/>
              </a:lnSpc>
            </a:pPr>
            <a:r>
              <a:rPr lang="en-US" sz="1400" dirty="0"/>
              <a:t>The cash flow of the restaurant is below breakeven.</a:t>
            </a:r>
          </a:p>
          <a:p>
            <a:pPr lvl="2">
              <a:lnSpc>
                <a:spcPct val="150000"/>
              </a:lnSpc>
            </a:pPr>
            <a:r>
              <a:rPr lang="en-US" sz="1400" dirty="0"/>
              <a:t>The guarantor has recently stated that he will no longer support the credit on a go forward basis.</a:t>
            </a:r>
          </a:p>
          <a:p>
            <a:pPr lvl="2">
              <a:lnSpc>
                <a:spcPct val="150000"/>
              </a:lnSpc>
            </a:pPr>
            <a:endParaRPr lang="en-US" sz="800" dirty="0"/>
          </a:p>
          <a:p>
            <a:pPr lvl="1">
              <a:lnSpc>
                <a:spcPct val="150000"/>
              </a:lnSpc>
            </a:pPr>
            <a:r>
              <a:rPr lang="en-US" sz="1600" dirty="0"/>
              <a:t>Since the loan needs to be placed on non accrual, the carrying value of the loan needs to be reviewed as well.</a:t>
            </a:r>
          </a:p>
          <a:p>
            <a:pPr lvl="2">
              <a:lnSpc>
                <a:spcPct val="150000"/>
              </a:lnSpc>
            </a:pPr>
            <a:r>
              <a:rPr lang="en-US" sz="1400" dirty="0"/>
              <a:t>Total debt - $3,600,000</a:t>
            </a:r>
          </a:p>
          <a:p>
            <a:pPr lvl="2">
              <a:lnSpc>
                <a:spcPct val="150000"/>
              </a:lnSpc>
            </a:pPr>
            <a:r>
              <a:rPr lang="en-US" sz="1400" dirty="0"/>
              <a:t>Recent appraisal - $3,200,000</a:t>
            </a:r>
          </a:p>
          <a:p>
            <a:pPr lvl="2">
              <a:lnSpc>
                <a:spcPct val="150000"/>
              </a:lnSpc>
            </a:pPr>
            <a:r>
              <a:rPr lang="en-US" sz="1400" dirty="0"/>
              <a:t>Immediate loss in need of recognition - $400,000.</a:t>
            </a:r>
          </a:p>
        </p:txBody>
      </p:sp>
    </p:spTree>
    <p:extLst>
      <p:ext uri="{BB962C8B-B14F-4D97-AF65-F5344CB8AC3E}">
        <p14:creationId xmlns:p14="http://schemas.microsoft.com/office/powerpoint/2010/main" val="754858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Outlook</a:t>
            </a:r>
          </a:p>
        </p:txBody>
      </p:sp>
      <p:sp>
        <p:nvSpPr>
          <p:cNvPr id="3" name="Content Placeholder 2"/>
          <p:cNvSpPr>
            <a:spLocks noGrp="1"/>
          </p:cNvSpPr>
          <p:nvPr>
            <p:ph idx="1"/>
          </p:nvPr>
        </p:nvSpPr>
        <p:spPr/>
        <p:txBody>
          <a:bodyPr/>
          <a:lstStyle/>
          <a:p>
            <a:pPr marL="0" indent="0" algn="ctr">
              <a:lnSpc>
                <a:spcPct val="150000"/>
              </a:lnSpc>
              <a:buNone/>
            </a:pPr>
            <a:r>
              <a:rPr lang="en-US" sz="2800" dirty="0"/>
              <a:t>What is the current Outlook for this relationship?</a:t>
            </a:r>
          </a:p>
          <a:p>
            <a:pPr marL="2743200" lvl="1" indent="-228600" defTabSz="2400300">
              <a:lnSpc>
                <a:spcPct val="150000"/>
              </a:lnSpc>
            </a:pPr>
            <a:r>
              <a:rPr lang="en-US" sz="2400" dirty="0"/>
              <a:t>Negative</a:t>
            </a:r>
          </a:p>
          <a:p>
            <a:pPr marL="2514600" lvl="1" indent="228600" defTabSz="2400300">
              <a:lnSpc>
                <a:spcPct val="150000"/>
              </a:lnSpc>
            </a:pPr>
            <a:r>
              <a:rPr lang="en-US" sz="2400" dirty="0"/>
              <a:t>Neutral</a:t>
            </a:r>
          </a:p>
          <a:p>
            <a:pPr marL="2514600" lvl="1" indent="228600" defTabSz="2400300">
              <a:lnSpc>
                <a:spcPct val="150000"/>
              </a:lnSpc>
            </a:pPr>
            <a:r>
              <a:rPr lang="en-US" sz="2400" dirty="0"/>
              <a:t>Positive</a:t>
            </a:r>
          </a:p>
        </p:txBody>
      </p:sp>
    </p:spTree>
    <p:extLst>
      <p:ext uri="{BB962C8B-B14F-4D97-AF65-F5344CB8AC3E}">
        <p14:creationId xmlns:p14="http://schemas.microsoft.com/office/powerpoint/2010/main" val="340654751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958BB5DA04154AB2DDC1506B251849" ma:contentTypeVersion="16" ma:contentTypeDescription="Create a new document." ma:contentTypeScope="" ma:versionID="5d5f38f958ca323744cf71f37814b274">
  <xsd:schema xmlns:xsd="http://www.w3.org/2001/XMLSchema" xmlns:xs="http://www.w3.org/2001/XMLSchema" xmlns:p="http://schemas.microsoft.com/office/2006/metadata/properties" xmlns:ns2="6bc42181-ed0b-4513-8058-7e1234b2fa28" xmlns:ns3="0d50af79-0ddd-4f30-bbd9-0c3ecaf74590" targetNamespace="http://schemas.microsoft.com/office/2006/metadata/properties" ma:root="true" ma:fieldsID="c80fc8a0dc60639e0178f9cf468ba0df" ns2:_="" ns3:_="">
    <xsd:import namespace="6bc42181-ed0b-4513-8058-7e1234b2fa28"/>
    <xsd:import namespace="0d50af79-0ddd-4f30-bbd9-0c3ecaf74590"/>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Location" minOccurs="0"/>
                <xsd:element ref="ns2:SharedWithUsers" minOccurs="0"/>
                <xsd:element ref="ns2:SharedWithDetail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c42181-ed0b-4513-8058-7e1234b2fa2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dc96bd0f-fec2-4dd1-a91b-78e1b6750149}" ma:internalName="TaxCatchAll" ma:showField="CatchAllData" ma:web="6bc42181-ed0b-4513-8058-7e1234b2fa28">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d50af79-0ddd-4f30-bbd9-0c3ecaf7459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f2701f0-c06e-4c12-906d-ce72ad831b95"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6bc42181-ed0b-4513-8058-7e1234b2fa28">UHEMNCS2UJP5-647281013-856255</_dlc_DocId>
    <_dlc_DocIdUrl xmlns="6bc42181-ed0b-4513-8058-7e1234b2fa28">
      <Url>https://northcarolinabank.sharepoint.com/sites/Public/_layouts/15/DocIdRedir.aspx?ID=UHEMNCS2UJP5-647281013-856255</Url>
      <Description>UHEMNCS2UJP5-647281013-856255</Description>
    </_dlc_DocIdUrl>
    <TaxCatchAll xmlns="6bc42181-ed0b-4513-8058-7e1234b2fa28" xsi:nil="true"/>
    <lcf76f155ced4ddcb4097134ff3c332f xmlns="0d50af79-0ddd-4f30-bbd9-0c3ecaf7459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6630F4E-7424-4D61-8966-1677179AF7F1}"/>
</file>

<file path=customXml/itemProps2.xml><?xml version="1.0" encoding="utf-8"?>
<ds:datastoreItem xmlns:ds="http://schemas.openxmlformats.org/officeDocument/2006/customXml" ds:itemID="{1663494E-26C8-4CA8-B7A2-B535CEC3FC4F}"/>
</file>

<file path=customXml/itemProps3.xml><?xml version="1.0" encoding="utf-8"?>
<ds:datastoreItem xmlns:ds="http://schemas.openxmlformats.org/officeDocument/2006/customXml" ds:itemID="{DB36A28A-4D90-4B96-9DC3-D97195358CAF}"/>
</file>

<file path=customXml/itemProps4.xml><?xml version="1.0" encoding="utf-8"?>
<ds:datastoreItem xmlns:ds="http://schemas.openxmlformats.org/officeDocument/2006/customXml" ds:itemID="{97F2A895-F53C-4DD2-A315-1C5F543EE46B}"/>
</file>

<file path=docProps/app.xml><?xml version="1.0" encoding="utf-8"?>
<Properties xmlns="http://schemas.openxmlformats.org/officeDocument/2006/extended-properties" xmlns:vt="http://schemas.openxmlformats.org/officeDocument/2006/docPropsVTypes">
  <Template>Gallery</Template>
  <TotalTime>2565</TotalTime>
  <Words>1513</Words>
  <Application>Microsoft Office PowerPoint</Application>
  <PresentationFormat>On-screen Show (4:3)</PresentationFormat>
  <Paragraphs>162</Paragraphs>
  <Slides>28</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3" baseType="lpstr">
      <vt:lpstr>Arial</vt:lpstr>
      <vt:lpstr>Calibri</vt:lpstr>
      <vt:lpstr>Gill Sans MT</vt:lpstr>
      <vt:lpstr>Gallery</vt:lpstr>
      <vt:lpstr>Worksheet</vt:lpstr>
      <vt:lpstr>Case Study:   Diner LLC</vt:lpstr>
      <vt:lpstr>Overview</vt:lpstr>
      <vt:lpstr>Overview</vt:lpstr>
      <vt:lpstr>Overview</vt:lpstr>
      <vt:lpstr>Overview</vt:lpstr>
      <vt:lpstr>Overview</vt:lpstr>
      <vt:lpstr>Accrual Status</vt:lpstr>
      <vt:lpstr>Accrual Status</vt:lpstr>
      <vt:lpstr>Outlook</vt:lpstr>
      <vt:lpstr>Outlook</vt:lpstr>
      <vt:lpstr>Outlook</vt:lpstr>
      <vt:lpstr>Outlook</vt:lpstr>
      <vt:lpstr>Outlook</vt:lpstr>
      <vt:lpstr>Workout Strategy</vt:lpstr>
      <vt:lpstr>Workout Strategy</vt:lpstr>
      <vt:lpstr>Workout Plan</vt:lpstr>
      <vt:lpstr>Workout Plan</vt:lpstr>
      <vt:lpstr>Workout Plan</vt:lpstr>
      <vt:lpstr>Workout Plan</vt:lpstr>
      <vt:lpstr>Workout Plan</vt:lpstr>
      <vt:lpstr>Workout Plan</vt:lpstr>
      <vt:lpstr>Workout Plan</vt:lpstr>
      <vt:lpstr>Workout Plan</vt:lpstr>
      <vt:lpstr>Workout Plan</vt:lpstr>
      <vt:lpstr>Actual Resolution</vt:lpstr>
      <vt:lpstr>Actual Resolution</vt:lpstr>
      <vt:lpstr>Actual Resolution</vt:lpstr>
      <vt:lpstr>Actual Resolution</vt:lpstr>
    </vt:vector>
  </TitlesOfParts>
  <Company>Grandbridge Real Estate Capital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Reardon</dc:creator>
  <cp:lastModifiedBy>Hendricks, Mike</cp:lastModifiedBy>
  <cp:revision>132</cp:revision>
  <cp:lastPrinted>2014-03-10T18:53:16Z</cp:lastPrinted>
  <dcterms:created xsi:type="dcterms:W3CDTF">2013-04-18T16:07:24Z</dcterms:created>
  <dcterms:modified xsi:type="dcterms:W3CDTF">2022-09-29T20:33:59Z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0x01010061958BB5DA04154AB2DDC1506B251849</vt:lpwstr>
  </property>
  <property fmtid="{D5CDD505-2E9C-101B-9397-08002B2CF9AE}" pid="3" name="_dlc_DocIdItemGuid">
    <vt:lpwstr>6790c062-c965-4ac9-9eab-e1bbd7a4d5c0</vt:lpwstr>
  </property>
  <property fmtid="{D5CDD505-2E9C-101B-9397-08002B2CF9AE}" pid="4" name="MediaServiceImageTags">
    <vt:lpwstr/>
  </property>
</Properties>
</file>